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4" r:id="rId3"/>
    <p:sldId id="270" r:id="rId4"/>
    <p:sldId id="271" r:id="rId5"/>
    <p:sldId id="272" r:id="rId6"/>
    <p:sldId id="259" r:id="rId7"/>
    <p:sldId id="274" r:id="rId8"/>
    <p:sldId id="273" r:id="rId9"/>
    <p:sldId id="277" r:id="rId10"/>
    <p:sldId id="276" r:id="rId11"/>
    <p:sldId id="267" r:id="rId12"/>
    <p:sldId id="268" r:id="rId13"/>
  </p:sldIdLst>
  <p:sldSz cx="18288000" cy="10287000"/>
  <p:notesSz cx="6858000" cy="9144000"/>
  <p:embeddedFontLst>
    <p:embeddedFont>
      <p:font typeface="Canva Sans 1" panose="020B0604020202020204" charset="0"/>
      <p:regular r:id="rId14"/>
    </p:embeddedFont>
    <p:embeddedFont>
      <p:font typeface="Canva Sans 1 Bold" panose="020B0604020202020204" charset="0"/>
      <p:regular r:id="rId15"/>
    </p:embeddedFont>
    <p:embeddedFont>
      <p:font typeface="Canva Sans 2" panose="020B0604020202020204" charset="0"/>
      <p:regular r:id="rId16"/>
    </p:embeddedFont>
    <p:embeddedFont>
      <p:font typeface="Codec Pro ExtraBold" panose="020B0604020202020204" charset="0"/>
      <p:regular r:id="rId17"/>
    </p:embeddedFont>
    <p:embeddedFont>
      <p:font typeface="Sugo Display" panose="020B0604020202020204" charset="0"/>
      <p:regular r:id="rId18"/>
    </p:embeddedFont>
    <p:embeddedFont>
      <p:font typeface="Sugo Display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ru/illustrations/%D0%B3%D0%B0%D0%BB%D0%BE%D1%87%D0%BA%D0%B0-%D1%85%D0%BE%D1%80%D0%BE%D1%88%D0%BE-%D0%B7%D0%BD%D0%B0%D1%87%D0%BE%D0%BA-%D0%B8%D0%BD%D1%82%D0%B5%D1%80%D0%BD%D0%B5%D1%82-2180770/" TargetMode="External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ublicdomainpictures.net/en/view-image.php?image=221604&amp;picture=future-downloading" TargetMode="Externa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hyperlink" Target="https://pixabay.com/pt/gratid%C3%A3o-natureza-vida-experi%C3%AAncia-1350037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87100" y="3086100"/>
            <a:ext cx="7200900" cy="7200900"/>
          </a:xfrm>
          <a:custGeom>
            <a:avLst/>
            <a:gdLst/>
            <a:ahLst/>
            <a:cxnLst/>
            <a:rect l="l" t="t" r="r" b="b"/>
            <a:pathLst>
              <a:path w="7200900" h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 rot="5400000">
            <a:off x="12868646" y="6736110"/>
            <a:ext cx="3538688" cy="7101780"/>
          </a:xfrm>
          <a:custGeom>
            <a:avLst/>
            <a:gdLst/>
            <a:ahLst/>
            <a:cxnLst/>
            <a:rect l="l" t="t" r="r" b="b"/>
            <a:pathLst>
              <a:path w="3538688" h="7101780">
                <a:moveTo>
                  <a:pt x="0" y="0"/>
                </a:moveTo>
                <a:lnTo>
                  <a:pt x="3538688" y="0"/>
                </a:lnTo>
                <a:lnTo>
                  <a:pt x="3538688" y="7101780"/>
                </a:lnTo>
                <a:lnTo>
                  <a:pt x="0" y="71017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4" name="Group 4"/>
          <p:cNvGrpSpPr/>
          <p:nvPr/>
        </p:nvGrpSpPr>
        <p:grpSpPr>
          <a:xfrm>
            <a:off x="11688088" y="4793175"/>
            <a:ext cx="6500792" cy="3076890"/>
            <a:chOff x="0" y="0"/>
            <a:chExt cx="8667722" cy="4102520"/>
          </a:xfrm>
        </p:grpSpPr>
        <p:sp>
          <p:nvSpPr>
            <p:cNvPr id="5" name="TextBox 5"/>
            <p:cNvSpPr txBox="1"/>
            <p:nvPr/>
          </p:nvSpPr>
          <p:spPr>
            <a:xfrm>
              <a:off x="0" y="1945149"/>
              <a:ext cx="8667722" cy="17361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724"/>
                </a:lnSpc>
              </a:pPr>
              <a:r>
                <a:rPr lang="en-US" sz="7660">
                  <a:solidFill>
                    <a:srgbClr val="FFFFFF"/>
                  </a:solidFill>
                  <a:latin typeface="Sugo Display"/>
                </a:rPr>
                <a:t>EducaNEE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4362" y="3164798"/>
              <a:ext cx="7138999" cy="937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71"/>
                </a:lnSpc>
              </a:pPr>
              <a:r>
                <a:rPr lang="en-US" sz="4194" spc="-125">
                  <a:solidFill>
                    <a:srgbClr val="FFFFFF"/>
                  </a:solidFill>
                  <a:latin typeface="Sugo Display"/>
                </a:rPr>
                <a:t>ser especial é cool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3954921" y="0"/>
              <a:ext cx="1558994" cy="1558994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50980"/>
                </a:srgbClr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259"/>
                  </a:lnSpc>
                </a:pPr>
                <a:endParaRPr/>
              </a:p>
            </p:txBody>
          </p:sp>
        </p:grpSp>
        <p:sp>
          <p:nvSpPr>
            <p:cNvPr id="10" name="Freeform 10"/>
            <p:cNvSpPr/>
            <p:nvPr/>
          </p:nvSpPr>
          <p:spPr>
            <a:xfrm>
              <a:off x="2978004" y="261251"/>
              <a:ext cx="2711715" cy="1908370"/>
            </a:xfrm>
            <a:custGeom>
              <a:avLst/>
              <a:gdLst/>
              <a:ahLst/>
              <a:cxnLst/>
              <a:rect l="l" t="t" r="r" b="b"/>
              <a:pathLst>
                <a:path w="2711715" h="1908370">
                  <a:moveTo>
                    <a:pt x="0" y="0"/>
                  </a:moveTo>
                  <a:lnTo>
                    <a:pt x="2711715" y="0"/>
                  </a:lnTo>
                  <a:lnTo>
                    <a:pt x="2711715" y="1908370"/>
                  </a:lnTo>
                  <a:lnTo>
                    <a:pt x="0" y="190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grpSp>
          <p:nvGrpSpPr>
            <p:cNvPr id="11" name="Group 11"/>
            <p:cNvGrpSpPr/>
            <p:nvPr/>
          </p:nvGrpSpPr>
          <p:grpSpPr>
            <a:xfrm rot="400824">
              <a:off x="5533540" y="995172"/>
              <a:ext cx="377092" cy="359416"/>
              <a:chOff x="0" y="0"/>
              <a:chExt cx="812800" cy="7747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53831" y="60502"/>
                <a:ext cx="705138" cy="672118"/>
              </a:xfrm>
              <a:custGeom>
                <a:avLst/>
                <a:gdLst/>
                <a:ahLst/>
                <a:cxnLst/>
                <a:rect l="l" t="t" r="r" b="b"/>
                <a:pathLst>
                  <a:path w="705138" h="672118">
                    <a:moveTo>
                      <a:pt x="378234" y="18659"/>
                    </a:moveTo>
                    <a:lnTo>
                      <a:pt x="422842" y="156245"/>
                    </a:lnTo>
                    <a:cubicBezTo>
                      <a:pt x="438144" y="203442"/>
                      <a:pt x="482110" y="235407"/>
                      <a:pt x="531725" y="235407"/>
                    </a:cubicBezTo>
                    <a:lnTo>
                      <a:pt x="675751" y="235407"/>
                    </a:lnTo>
                    <a:cubicBezTo>
                      <a:pt x="687480" y="235407"/>
                      <a:pt x="697877" y="242956"/>
                      <a:pt x="701508" y="254110"/>
                    </a:cubicBezTo>
                    <a:cubicBezTo>
                      <a:pt x="705138" y="265264"/>
                      <a:pt x="701177" y="277486"/>
                      <a:pt x="691695" y="284391"/>
                    </a:cubicBezTo>
                    <a:lnTo>
                      <a:pt x="575074" y="369305"/>
                    </a:lnTo>
                    <a:cubicBezTo>
                      <a:pt x="534946" y="398523"/>
                      <a:pt x="518156" y="450232"/>
                      <a:pt x="533465" y="497451"/>
                    </a:cubicBezTo>
                    <a:lnTo>
                      <a:pt x="578073" y="635037"/>
                    </a:lnTo>
                    <a:cubicBezTo>
                      <a:pt x="581684" y="646174"/>
                      <a:pt x="577711" y="658370"/>
                      <a:pt x="568233" y="665244"/>
                    </a:cubicBezTo>
                    <a:cubicBezTo>
                      <a:pt x="558755" y="672118"/>
                      <a:pt x="545929" y="672106"/>
                      <a:pt x="536464" y="665214"/>
                    </a:cubicBezTo>
                    <a:lnTo>
                      <a:pt x="419843" y="580301"/>
                    </a:lnTo>
                    <a:cubicBezTo>
                      <a:pt x="379745" y="551104"/>
                      <a:pt x="325393" y="551104"/>
                      <a:pt x="285295" y="580301"/>
                    </a:cubicBezTo>
                    <a:lnTo>
                      <a:pt x="168674" y="665214"/>
                    </a:lnTo>
                    <a:cubicBezTo>
                      <a:pt x="159209" y="672106"/>
                      <a:pt x="146383" y="672118"/>
                      <a:pt x="136905" y="665244"/>
                    </a:cubicBezTo>
                    <a:cubicBezTo>
                      <a:pt x="127427" y="658370"/>
                      <a:pt x="123454" y="646174"/>
                      <a:pt x="127065" y="635037"/>
                    </a:cubicBezTo>
                    <a:lnTo>
                      <a:pt x="171673" y="497451"/>
                    </a:lnTo>
                    <a:cubicBezTo>
                      <a:pt x="186982" y="450232"/>
                      <a:pt x="170192" y="398523"/>
                      <a:pt x="130064" y="369305"/>
                    </a:cubicBezTo>
                    <a:lnTo>
                      <a:pt x="13443" y="284391"/>
                    </a:lnTo>
                    <a:cubicBezTo>
                      <a:pt x="3961" y="277486"/>
                      <a:pt x="0" y="265264"/>
                      <a:pt x="3630" y="254110"/>
                    </a:cubicBezTo>
                    <a:cubicBezTo>
                      <a:pt x="7261" y="242956"/>
                      <a:pt x="17658" y="235407"/>
                      <a:pt x="29387" y="235407"/>
                    </a:cubicBezTo>
                    <a:lnTo>
                      <a:pt x="173413" y="235407"/>
                    </a:lnTo>
                    <a:cubicBezTo>
                      <a:pt x="223028" y="235407"/>
                      <a:pt x="266994" y="203442"/>
                      <a:pt x="282296" y="156245"/>
                    </a:cubicBezTo>
                    <a:lnTo>
                      <a:pt x="326904" y="18659"/>
                    </a:lnTo>
                    <a:cubicBezTo>
                      <a:pt x="330510" y="7535"/>
                      <a:pt x="340874" y="0"/>
                      <a:pt x="352569" y="0"/>
                    </a:cubicBezTo>
                    <a:cubicBezTo>
                      <a:pt x="364264" y="0"/>
                      <a:pt x="374628" y="7535"/>
                      <a:pt x="378234" y="18659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228600" y="247650"/>
                <a:ext cx="355600" cy="3619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259"/>
                  </a:lnSpc>
                </a:pPr>
                <a:endParaRPr/>
              </a:p>
            </p:txBody>
          </p:sp>
        </p:grpSp>
      </p:grpSp>
      <p:sp>
        <p:nvSpPr>
          <p:cNvPr id="14" name="TextBox 14"/>
          <p:cNvSpPr txBox="1"/>
          <p:nvPr/>
        </p:nvSpPr>
        <p:spPr>
          <a:xfrm>
            <a:off x="2175922" y="4173376"/>
            <a:ext cx="6957813" cy="3576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73"/>
              </a:lnSpc>
            </a:pPr>
            <a:r>
              <a:rPr lang="en-US" sz="9173" spc="623">
                <a:solidFill>
                  <a:srgbClr val="59196F"/>
                </a:solidFill>
                <a:latin typeface="Sugo Display"/>
              </a:rPr>
              <a:t>Projecto Tempo das Crianças com NEE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75922" y="7822331"/>
            <a:ext cx="8883055" cy="631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6"/>
              </a:lnSpc>
            </a:pPr>
            <a:r>
              <a:rPr lang="en-US" sz="4230" spc="287" dirty="0" err="1">
                <a:solidFill>
                  <a:srgbClr val="FCB412"/>
                </a:solidFill>
                <a:latin typeface="Codec Pro ExtraBold"/>
              </a:rPr>
              <a:t>Setembro</a:t>
            </a:r>
            <a:r>
              <a:rPr lang="en-US" sz="4230" spc="287" dirty="0">
                <a:solidFill>
                  <a:srgbClr val="FCB412"/>
                </a:solidFill>
                <a:latin typeface="Codec Pro ExtraBold"/>
              </a:rPr>
              <a:t> de 2024</a:t>
            </a:r>
          </a:p>
        </p:txBody>
      </p:sp>
      <p:sp>
        <p:nvSpPr>
          <p:cNvPr id="16" name="Freeform 16"/>
          <p:cNvSpPr/>
          <p:nvPr/>
        </p:nvSpPr>
        <p:spPr>
          <a:xfrm>
            <a:off x="38100" y="-2095500"/>
            <a:ext cx="3218862" cy="6459923"/>
          </a:xfrm>
          <a:custGeom>
            <a:avLst/>
            <a:gdLst/>
            <a:ahLst/>
            <a:cxnLst/>
            <a:rect l="l" t="t" r="r" b="b"/>
            <a:pathLst>
              <a:path w="3218862" h="6459923">
                <a:moveTo>
                  <a:pt x="0" y="0"/>
                </a:moveTo>
                <a:lnTo>
                  <a:pt x="3218862" y="0"/>
                </a:lnTo>
                <a:lnTo>
                  <a:pt x="3218862" y="6459922"/>
                </a:lnTo>
                <a:lnTo>
                  <a:pt x="0" y="64599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4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6597" y="837957"/>
            <a:ext cx="16394807" cy="852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7"/>
              </a:lnSpc>
            </a:pPr>
            <a:r>
              <a:rPr lang="en-US" sz="6973" spc="348">
                <a:solidFill>
                  <a:srgbClr val="59196F"/>
                </a:solidFill>
                <a:latin typeface="Sugo Display Bold"/>
              </a:rPr>
              <a:t>ESCOLA PILOTO: ESCOLA ESPECIAL N.º 2 -MAPUTO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4540066"/>
            <a:ext cx="18288000" cy="5746934"/>
            <a:chOff x="0" y="0"/>
            <a:chExt cx="4816593" cy="15135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513596"/>
            </a:xfrm>
            <a:custGeom>
              <a:avLst/>
              <a:gdLst/>
              <a:ahLst/>
              <a:cxnLst/>
              <a:rect l="l" t="t" r="r" b="b"/>
              <a:pathLst>
                <a:path w="4816592" h="1513596">
                  <a:moveTo>
                    <a:pt x="0" y="0"/>
                  </a:moveTo>
                  <a:lnTo>
                    <a:pt x="4816592" y="0"/>
                  </a:lnTo>
                  <a:lnTo>
                    <a:pt x="4816592" y="1513596"/>
                  </a:lnTo>
                  <a:lnTo>
                    <a:pt x="0" y="1513596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816593" cy="15421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4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90314" y="5740330"/>
            <a:ext cx="9039485" cy="3468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3427" lvl="1" algn="l">
              <a:lnSpc>
                <a:spcPts val="3935"/>
              </a:lnSpc>
            </a:pPr>
            <a:r>
              <a:rPr lang="en-US" sz="3200" b="1" u="sng" spc="28" dirty="0" err="1">
                <a:solidFill>
                  <a:srgbClr val="59196F"/>
                </a:solidFill>
                <a:latin typeface="Canva Sans 1"/>
              </a:rPr>
              <a:t>Benfeitorias</a:t>
            </a:r>
            <a:r>
              <a:rPr lang="en-US" sz="3200" b="1" u="sng" spc="28" dirty="0">
                <a:solidFill>
                  <a:srgbClr val="59196F"/>
                </a:solidFill>
                <a:latin typeface="Canva Sans 1"/>
              </a:rPr>
              <a:t>:</a:t>
            </a:r>
          </a:p>
          <a:p>
            <a:pPr marL="606854" lvl="1" indent="-303427" algn="l">
              <a:lnSpc>
                <a:spcPts val="3935"/>
              </a:lnSpc>
              <a:buFont typeface="Arial"/>
              <a:buChar char="•"/>
            </a:pP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Reposição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de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janelas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e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vidros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;</a:t>
            </a:r>
          </a:p>
          <a:p>
            <a:pPr marL="606854" lvl="1" indent="-303427" algn="l">
              <a:lnSpc>
                <a:spcPts val="3935"/>
              </a:lnSpc>
              <a:buFont typeface="Arial"/>
              <a:buChar char="•"/>
            </a:pPr>
            <a:r>
              <a:rPr lang="pt-PT" sz="2810" spc="28" dirty="0">
                <a:solidFill>
                  <a:srgbClr val="59196F"/>
                </a:solidFill>
                <a:latin typeface="Canva Sans 1"/>
              </a:rPr>
              <a:t>Adaptação dos banheiros e rampas;</a:t>
            </a:r>
          </a:p>
          <a:p>
            <a:pPr marL="606854" lvl="1" indent="-303427" algn="l">
              <a:lnSpc>
                <a:spcPts val="3935"/>
              </a:lnSpc>
              <a:buFont typeface="Arial"/>
              <a:buChar char="•"/>
            </a:pP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Transformação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salão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multi-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uso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;</a:t>
            </a:r>
          </a:p>
          <a:p>
            <a:pPr marL="606854" lvl="1" indent="-303427" algn="l">
              <a:lnSpc>
                <a:spcPts val="3935"/>
              </a:lnSpc>
              <a:buFont typeface="Arial"/>
              <a:buChar char="•"/>
            </a:pP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Pintura das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instalações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e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adição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cameras CCTV;</a:t>
            </a:r>
          </a:p>
          <a:p>
            <a:pPr marL="606854" lvl="1" indent="-303427" algn="l">
              <a:lnSpc>
                <a:spcPts val="3935"/>
              </a:lnSpc>
              <a:buFont typeface="Arial"/>
              <a:buChar char="•"/>
            </a:pP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Revisão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da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fachada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e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portões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;</a:t>
            </a:r>
          </a:p>
          <a:p>
            <a:pPr marL="606854" lvl="1" indent="-303427" algn="l">
              <a:lnSpc>
                <a:spcPts val="3935"/>
              </a:lnSpc>
              <a:spcBef>
                <a:spcPct val="0"/>
              </a:spcBef>
              <a:buFont typeface="Arial"/>
              <a:buChar char="•"/>
            </a:pP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Revisão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da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canalização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e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parte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eléctrica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671826"/>
            <a:ext cx="16230600" cy="2244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44"/>
              </a:lnSpc>
            </a:pP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A Escola Especial No 2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foi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escolhida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como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escola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modelo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.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Atende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crianças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com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diversas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deficiências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,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oferecendo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programas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educativos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individuais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.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Actualmente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,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atende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cerca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de 189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crianças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.</a:t>
            </a:r>
          </a:p>
          <a:p>
            <a:pPr algn="just">
              <a:lnSpc>
                <a:spcPts val="2944"/>
              </a:lnSpc>
            </a:pPr>
            <a:endParaRPr lang="en-US" sz="3200" spc="124" dirty="0">
              <a:solidFill>
                <a:srgbClr val="FFFFFF"/>
              </a:solidFill>
              <a:latin typeface="Canva Sans 2"/>
            </a:endParaRPr>
          </a:p>
          <a:p>
            <a:pPr algn="just">
              <a:lnSpc>
                <a:spcPts val="2944"/>
              </a:lnSpc>
            </a:pP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Queremos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transformar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essa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escola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em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um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exemplo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de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inclusão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e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qualidade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 </a:t>
            </a:r>
            <a:r>
              <a:rPr lang="en-US" sz="3200" spc="124" dirty="0" err="1">
                <a:solidFill>
                  <a:srgbClr val="FFFFFF"/>
                </a:solidFill>
                <a:latin typeface="Canva Sans 2"/>
              </a:rPr>
              <a:t>educacional</a:t>
            </a:r>
            <a:r>
              <a:rPr lang="en-US" sz="3200" spc="124" dirty="0">
                <a:solidFill>
                  <a:srgbClr val="FFFFFF"/>
                </a:solidFill>
                <a:latin typeface="Canva Sans 2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2086" y="4662558"/>
            <a:ext cx="16663823" cy="7632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927"/>
              </a:lnSpc>
            </a:pPr>
            <a:r>
              <a:rPr lang="en-US" sz="5400" spc="348" dirty="0">
                <a:solidFill>
                  <a:srgbClr val="59196F"/>
                </a:solidFill>
                <a:latin typeface="Sugo Display Bold"/>
              </a:rPr>
              <a:t>BENFEITORIAS E ACTIVIDADES EXTRACURRICULARES PREVISTAS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9498986"/>
            <a:ext cx="16663823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35"/>
              </a:lnSpc>
              <a:spcBef>
                <a:spcPct val="0"/>
              </a:spcBef>
            </a:pP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Essas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melhorias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são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essenciais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para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criar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um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ambiente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seguro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e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acolhedor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para as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crianças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.</a:t>
            </a:r>
          </a:p>
          <a:p>
            <a:pPr algn="ctr">
              <a:lnSpc>
                <a:spcPts val="3217"/>
              </a:lnSpc>
              <a:spcBef>
                <a:spcPct val="0"/>
              </a:spcBef>
            </a:pPr>
            <a:endParaRPr lang="en-US" sz="2810" spc="28" dirty="0">
              <a:solidFill>
                <a:srgbClr val="59196F"/>
              </a:solidFill>
              <a:latin typeface="Canva Sans 1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9DF52453-A782-A3B4-AF99-244EBFF5C109}"/>
              </a:ext>
            </a:extLst>
          </p:cNvPr>
          <p:cNvSpPr txBox="1"/>
          <p:nvPr/>
        </p:nvSpPr>
        <p:spPr>
          <a:xfrm>
            <a:off x="10314070" y="5696215"/>
            <a:ext cx="7010401" cy="3468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3427" lvl="1" algn="l">
              <a:lnSpc>
                <a:spcPts val="3935"/>
              </a:lnSpc>
            </a:pPr>
            <a:r>
              <a:rPr lang="en-US" sz="3200" b="1" u="sng" spc="28" dirty="0" err="1">
                <a:solidFill>
                  <a:srgbClr val="59196F"/>
                </a:solidFill>
                <a:latin typeface="Canva Sans 1"/>
              </a:rPr>
              <a:t>Actividades</a:t>
            </a:r>
            <a:r>
              <a:rPr lang="en-US" sz="3200" b="1" u="sng" spc="28" dirty="0">
                <a:solidFill>
                  <a:srgbClr val="59196F"/>
                </a:solidFill>
                <a:latin typeface="Canva Sans 1"/>
              </a:rPr>
              <a:t> </a:t>
            </a:r>
            <a:r>
              <a:rPr lang="en-US" sz="3200" b="1" u="sng" spc="28" dirty="0" err="1">
                <a:solidFill>
                  <a:srgbClr val="59196F"/>
                </a:solidFill>
                <a:latin typeface="Canva Sans 1"/>
              </a:rPr>
              <a:t>Extracurriculares</a:t>
            </a:r>
            <a:r>
              <a:rPr lang="en-US" sz="3200" b="1" u="sng" spc="28" dirty="0">
                <a:solidFill>
                  <a:srgbClr val="59196F"/>
                </a:solidFill>
                <a:latin typeface="Canva Sans 1"/>
              </a:rPr>
              <a:t>:</a:t>
            </a:r>
          </a:p>
          <a:p>
            <a:pPr marL="606854" lvl="1" indent="-303427" algn="l">
              <a:lnSpc>
                <a:spcPts val="3935"/>
              </a:lnSpc>
              <a:buFont typeface="Arial"/>
              <a:buChar char="•"/>
            </a:pP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Retoma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das aulas de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costura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;</a:t>
            </a:r>
          </a:p>
          <a:p>
            <a:pPr marL="606854" lvl="1" indent="-303427" algn="l">
              <a:lnSpc>
                <a:spcPts val="3935"/>
              </a:lnSpc>
              <a:spcBef>
                <a:spcPct val="0"/>
              </a:spcBef>
              <a:buFont typeface="Arial"/>
              <a:buChar char="•"/>
            </a:pP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Retoma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das aulas de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carpintaria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;</a:t>
            </a:r>
          </a:p>
          <a:p>
            <a:pPr marL="606854" lvl="1" indent="-303427" algn="l">
              <a:lnSpc>
                <a:spcPts val="3935"/>
              </a:lnSpc>
              <a:spcBef>
                <a:spcPct val="0"/>
              </a:spcBef>
              <a:buFont typeface="Arial"/>
              <a:buChar char="•"/>
            </a:pP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Introdução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aula de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xadrez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;</a:t>
            </a:r>
          </a:p>
          <a:p>
            <a:pPr marL="606854" lvl="1" indent="-303427" algn="l">
              <a:lnSpc>
                <a:spcPts val="3935"/>
              </a:lnSpc>
              <a:spcBef>
                <a:spcPct val="0"/>
              </a:spcBef>
              <a:buFont typeface="Arial"/>
              <a:buChar char="•"/>
            </a:pP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Introdução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aula de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informática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;</a:t>
            </a:r>
          </a:p>
          <a:p>
            <a:pPr marL="606854" lvl="1" indent="-303427" algn="l">
              <a:lnSpc>
                <a:spcPts val="3935"/>
              </a:lnSpc>
              <a:spcBef>
                <a:spcPct val="0"/>
              </a:spcBef>
              <a:buFont typeface="Arial"/>
              <a:buChar char="•"/>
            </a:pP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Introdução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aula de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jardinagem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 e de </a:t>
            </a:r>
            <a:r>
              <a:rPr lang="en-US" sz="2810" spc="28" dirty="0" err="1">
                <a:solidFill>
                  <a:srgbClr val="59196F"/>
                </a:solidFill>
                <a:latin typeface="Canva Sans 1"/>
              </a:rPr>
              <a:t>artesanato</a:t>
            </a:r>
            <a:r>
              <a:rPr lang="en-US" sz="2810" spc="28" dirty="0">
                <a:solidFill>
                  <a:srgbClr val="59196F"/>
                </a:solidFill>
                <a:latin typeface="Canva Sans 1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30">
            <a:extLst>
              <a:ext uri="{FF2B5EF4-FFF2-40B4-BE49-F238E27FC236}">
                <a16:creationId xmlns:a16="http://schemas.microsoft.com/office/drawing/2014/main" id="{BEB42F00-4AA8-5622-680E-FCD77F4B443A}"/>
              </a:ext>
            </a:extLst>
          </p:cNvPr>
          <p:cNvSpPr txBox="1"/>
          <p:nvPr/>
        </p:nvSpPr>
        <p:spPr>
          <a:xfrm>
            <a:off x="4419600" y="266700"/>
            <a:ext cx="9963885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5"/>
              </a:lnSpc>
            </a:pPr>
            <a:r>
              <a:rPr lang="en-US" sz="7382" spc="369" dirty="0">
                <a:solidFill>
                  <a:srgbClr val="59196F"/>
                </a:solidFill>
                <a:latin typeface="Sugo Display Bold"/>
              </a:rPr>
              <a:t>ESTADO ACTUAL DA ESCOLA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DD32A35-CAA5-7431-9930-DC968DF29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6974"/>
            <a:ext cx="18287999" cy="890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3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30">
            <a:extLst>
              <a:ext uri="{FF2B5EF4-FFF2-40B4-BE49-F238E27FC236}">
                <a16:creationId xmlns:a16="http://schemas.microsoft.com/office/drawing/2014/main" id="{BEB42F00-4AA8-5622-680E-FCD77F4B443A}"/>
              </a:ext>
            </a:extLst>
          </p:cNvPr>
          <p:cNvSpPr txBox="1"/>
          <p:nvPr/>
        </p:nvSpPr>
        <p:spPr>
          <a:xfrm>
            <a:off x="4419600" y="266700"/>
            <a:ext cx="9963885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5"/>
              </a:lnSpc>
            </a:pPr>
            <a:r>
              <a:rPr lang="en-US" sz="7382" spc="369" dirty="0">
                <a:solidFill>
                  <a:srgbClr val="59196F"/>
                </a:solidFill>
                <a:latin typeface="Sugo Display Bold"/>
              </a:rPr>
              <a:t>ESTADO ACTUAL DA ESCOLA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6C1B6C-5ACC-745E-4E20-773AA9DE2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1100"/>
            <a:ext cx="18288000" cy="910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80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F8043508-85C4-6D93-C6DB-6DC164097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3500"/>
            <a:ext cx="18243608" cy="8953500"/>
          </a:xfrm>
          <a:prstGeom prst="rect">
            <a:avLst/>
          </a:prstGeom>
        </p:spPr>
      </p:pic>
      <p:sp>
        <p:nvSpPr>
          <p:cNvPr id="34" name="TextBox 30">
            <a:extLst>
              <a:ext uri="{FF2B5EF4-FFF2-40B4-BE49-F238E27FC236}">
                <a16:creationId xmlns:a16="http://schemas.microsoft.com/office/drawing/2014/main" id="{BDAA9102-260B-58F2-EF09-6905CF4AAFBC}"/>
              </a:ext>
            </a:extLst>
          </p:cNvPr>
          <p:cNvSpPr txBox="1"/>
          <p:nvPr/>
        </p:nvSpPr>
        <p:spPr>
          <a:xfrm>
            <a:off x="4419600" y="266700"/>
            <a:ext cx="9963885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5"/>
              </a:lnSpc>
            </a:pPr>
            <a:r>
              <a:rPr lang="en-US" sz="7382" spc="369" dirty="0">
                <a:solidFill>
                  <a:srgbClr val="59196F"/>
                </a:solidFill>
                <a:latin typeface="Sugo Display Bold"/>
              </a:rPr>
              <a:t>ESTADO ACTUAL DA ESCOLA</a:t>
            </a:r>
          </a:p>
        </p:txBody>
      </p:sp>
    </p:spTree>
    <p:extLst>
      <p:ext uri="{BB962C8B-B14F-4D97-AF65-F5344CB8AC3E}">
        <p14:creationId xmlns:p14="http://schemas.microsoft.com/office/powerpoint/2010/main" val="702371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11" r="-5988" b="-12711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-3121341" y="4875986"/>
            <a:ext cx="11426892" cy="5411014"/>
            <a:chOff x="0" y="0"/>
            <a:chExt cx="15235856" cy="7214685"/>
          </a:xfrm>
        </p:grpSpPr>
        <p:sp>
          <p:nvSpPr>
            <p:cNvPr id="4" name="TextBox 4"/>
            <p:cNvSpPr txBox="1"/>
            <p:nvPr/>
          </p:nvSpPr>
          <p:spPr>
            <a:xfrm>
              <a:off x="0" y="3441960"/>
              <a:ext cx="15235856" cy="3028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851"/>
                </a:lnSpc>
              </a:pPr>
              <a:r>
                <a:rPr lang="en-US" sz="13465">
                  <a:solidFill>
                    <a:srgbClr val="FCB412"/>
                  </a:solidFill>
                  <a:latin typeface="Sugo Display"/>
                </a:rPr>
                <a:t>EducaNEE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343572" y="5568487"/>
              <a:ext cx="12548712" cy="16461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1"/>
                </a:lnSpc>
              </a:pPr>
              <a:r>
                <a:rPr lang="en-US" sz="7372" spc="-221">
                  <a:solidFill>
                    <a:srgbClr val="59196F"/>
                  </a:solidFill>
                  <a:latin typeface="Sugo Display"/>
                </a:rPr>
                <a:t>ser especial é cool</a:t>
              </a:r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6951838" y="0"/>
              <a:ext cx="2740351" cy="2740351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B412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260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5234643" y="459219"/>
              <a:ext cx="4766570" cy="3354474"/>
            </a:xfrm>
            <a:custGeom>
              <a:avLst/>
              <a:gdLst/>
              <a:ahLst/>
              <a:cxnLst/>
              <a:rect l="l" t="t" r="r" b="b"/>
              <a:pathLst>
                <a:path w="4766570" h="3354474">
                  <a:moveTo>
                    <a:pt x="0" y="0"/>
                  </a:moveTo>
                  <a:lnTo>
                    <a:pt x="4766570" y="0"/>
                  </a:lnTo>
                  <a:lnTo>
                    <a:pt x="4766570" y="3354474"/>
                  </a:lnTo>
                  <a:lnTo>
                    <a:pt x="0" y="33544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grpSp>
          <p:nvGrpSpPr>
            <p:cNvPr id="10" name="Group 10"/>
            <p:cNvGrpSpPr/>
            <p:nvPr/>
          </p:nvGrpSpPr>
          <p:grpSpPr>
            <a:xfrm rot="400824">
              <a:off x="9635860" y="1749283"/>
              <a:ext cx="662840" cy="631770"/>
              <a:chOff x="0" y="0"/>
              <a:chExt cx="812800" cy="7747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53831" y="60502"/>
                <a:ext cx="705138" cy="672118"/>
              </a:xfrm>
              <a:custGeom>
                <a:avLst/>
                <a:gdLst/>
                <a:ahLst/>
                <a:cxnLst/>
                <a:rect l="l" t="t" r="r" b="b"/>
                <a:pathLst>
                  <a:path w="705138" h="672118">
                    <a:moveTo>
                      <a:pt x="378234" y="18659"/>
                    </a:moveTo>
                    <a:lnTo>
                      <a:pt x="422842" y="156245"/>
                    </a:lnTo>
                    <a:cubicBezTo>
                      <a:pt x="438144" y="203442"/>
                      <a:pt x="482110" y="235407"/>
                      <a:pt x="531725" y="235407"/>
                    </a:cubicBezTo>
                    <a:lnTo>
                      <a:pt x="675751" y="235407"/>
                    </a:lnTo>
                    <a:cubicBezTo>
                      <a:pt x="687480" y="235407"/>
                      <a:pt x="697877" y="242956"/>
                      <a:pt x="701508" y="254110"/>
                    </a:cubicBezTo>
                    <a:cubicBezTo>
                      <a:pt x="705138" y="265264"/>
                      <a:pt x="701177" y="277486"/>
                      <a:pt x="691695" y="284391"/>
                    </a:cubicBezTo>
                    <a:lnTo>
                      <a:pt x="575074" y="369305"/>
                    </a:lnTo>
                    <a:cubicBezTo>
                      <a:pt x="534946" y="398523"/>
                      <a:pt x="518156" y="450232"/>
                      <a:pt x="533465" y="497451"/>
                    </a:cubicBezTo>
                    <a:lnTo>
                      <a:pt x="578073" y="635037"/>
                    </a:lnTo>
                    <a:cubicBezTo>
                      <a:pt x="581684" y="646174"/>
                      <a:pt x="577711" y="658370"/>
                      <a:pt x="568233" y="665244"/>
                    </a:cubicBezTo>
                    <a:cubicBezTo>
                      <a:pt x="558755" y="672118"/>
                      <a:pt x="545929" y="672106"/>
                      <a:pt x="536464" y="665214"/>
                    </a:cubicBezTo>
                    <a:lnTo>
                      <a:pt x="419843" y="580301"/>
                    </a:lnTo>
                    <a:cubicBezTo>
                      <a:pt x="379745" y="551104"/>
                      <a:pt x="325393" y="551104"/>
                      <a:pt x="285295" y="580301"/>
                    </a:cubicBezTo>
                    <a:lnTo>
                      <a:pt x="168674" y="665214"/>
                    </a:lnTo>
                    <a:cubicBezTo>
                      <a:pt x="159209" y="672106"/>
                      <a:pt x="146383" y="672118"/>
                      <a:pt x="136905" y="665244"/>
                    </a:cubicBezTo>
                    <a:cubicBezTo>
                      <a:pt x="127427" y="658370"/>
                      <a:pt x="123454" y="646174"/>
                      <a:pt x="127065" y="635037"/>
                    </a:cubicBezTo>
                    <a:lnTo>
                      <a:pt x="171673" y="497451"/>
                    </a:lnTo>
                    <a:cubicBezTo>
                      <a:pt x="186982" y="450232"/>
                      <a:pt x="170192" y="398523"/>
                      <a:pt x="130064" y="369305"/>
                    </a:cubicBezTo>
                    <a:lnTo>
                      <a:pt x="13443" y="284391"/>
                    </a:lnTo>
                    <a:cubicBezTo>
                      <a:pt x="3961" y="277486"/>
                      <a:pt x="0" y="265264"/>
                      <a:pt x="3630" y="254110"/>
                    </a:cubicBezTo>
                    <a:cubicBezTo>
                      <a:pt x="7261" y="242956"/>
                      <a:pt x="17658" y="235407"/>
                      <a:pt x="29387" y="235407"/>
                    </a:cubicBezTo>
                    <a:lnTo>
                      <a:pt x="173413" y="235407"/>
                    </a:lnTo>
                    <a:cubicBezTo>
                      <a:pt x="223028" y="235407"/>
                      <a:pt x="266994" y="203442"/>
                      <a:pt x="282296" y="156245"/>
                    </a:cubicBezTo>
                    <a:lnTo>
                      <a:pt x="326904" y="18659"/>
                    </a:lnTo>
                    <a:cubicBezTo>
                      <a:pt x="330510" y="7535"/>
                      <a:pt x="340874" y="0"/>
                      <a:pt x="352569" y="0"/>
                    </a:cubicBezTo>
                    <a:cubicBezTo>
                      <a:pt x="364264" y="0"/>
                      <a:pt x="374628" y="7535"/>
                      <a:pt x="378234" y="18659"/>
                    </a:cubicBezTo>
                    <a:close/>
                  </a:path>
                </a:pathLst>
              </a:custGeom>
              <a:solidFill>
                <a:srgbClr val="59196F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228600" y="247650"/>
                <a:ext cx="355600" cy="3619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260"/>
                  </a:lnSpc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0">
            <a:extLst>
              <a:ext uri="{FF2B5EF4-FFF2-40B4-BE49-F238E27FC236}">
                <a16:creationId xmlns:a16="http://schemas.microsoft.com/office/drawing/2014/main" id="{BDAA9102-260B-58F2-EF09-6905CF4AAFBC}"/>
              </a:ext>
            </a:extLst>
          </p:cNvPr>
          <p:cNvSpPr txBox="1"/>
          <p:nvPr/>
        </p:nvSpPr>
        <p:spPr>
          <a:xfrm>
            <a:off x="685800" y="266700"/>
            <a:ext cx="172974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25"/>
              </a:lnSpc>
            </a:pPr>
            <a:r>
              <a:rPr lang="en-US" sz="7382" u="sng" spc="369" dirty="0">
                <a:solidFill>
                  <a:srgbClr val="59196F"/>
                </a:solidFill>
                <a:latin typeface="Sugo Display Bold"/>
              </a:rPr>
              <a:t>EXEMPLO: VISÃO DA COZINHA AGORA E DEPOIS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B5AD54-A583-62FB-B238-D15DEF85C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313151"/>
            <a:ext cx="8229600" cy="78699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E9B94D-7D94-7FA8-963D-539D665CE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3123" y="2171700"/>
            <a:ext cx="9234877" cy="7772400"/>
          </a:xfrm>
          <a:prstGeom prst="rect">
            <a:avLst/>
          </a:prstGeom>
        </p:spPr>
      </p:pic>
      <p:sp>
        <p:nvSpPr>
          <p:cNvPr id="6" name="TextBox 30">
            <a:extLst>
              <a:ext uri="{FF2B5EF4-FFF2-40B4-BE49-F238E27FC236}">
                <a16:creationId xmlns:a16="http://schemas.microsoft.com/office/drawing/2014/main" id="{73E4F145-357D-18DD-7A95-28742C9F005F}"/>
              </a:ext>
            </a:extLst>
          </p:cNvPr>
          <p:cNvSpPr txBox="1"/>
          <p:nvPr/>
        </p:nvSpPr>
        <p:spPr>
          <a:xfrm>
            <a:off x="2819400" y="1249434"/>
            <a:ext cx="28194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25"/>
              </a:lnSpc>
            </a:pPr>
            <a:r>
              <a:rPr lang="en-US" sz="7382" spc="369" dirty="0">
                <a:solidFill>
                  <a:srgbClr val="59196F"/>
                </a:solidFill>
                <a:latin typeface="Sugo Display Bold"/>
              </a:rPr>
              <a:t>AGORA</a:t>
            </a:r>
          </a:p>
        </p:txBody>
      </p:sp>
      <p:sp>
        <p:nvSpPr>
          <p:cNvPr id="7" name="TextBox 30">
            <a:extLst>
              <a:ext uri="{FF2B5EF4-FFF2-40B4-BE49-F238E27FC236}">
                <a16:creationId xmlns:a16="http://schemas.microsoft.com/office/drawing/2014/main" id="{4C462519-CBEC-30B0-7259-FF10A9904431}"/>
              </a:ext>
            </a:extLst>
          </p:cNvPr>
          <p:cNvSpPr txBox="1"/>
          <p:nvPr/>
        </p:nvSpPr>
        <p:spPr>
          <a:xfrm>
            <a:off x="12654645" y="1202256"/>
            <a:ext cx="28194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25"/>
              </a:lnSpc>
            </a:pPr>
            <a:r>
              <a:rPr lang="en-US" sz="7382" spc="369" dirty="0">
                <a:solidFill>
                  <a:srgbClr val="59196F"/>
                </a:solidFill>
                <a:latin typeface="Sugo Display Bold"/>
              </a:rPr>
              <a:t>DEPOIS</a:t>
            </a:r>
          </a:p>
        </p:txBody>
      </p:sp>
    </p:spTree>
    <p:extLst>
      <p:ext uri="{BB962C8B-B14F-4D97-AF65-F5344CB8AC3E}">
        <p14:creationId xmlns:p14="http://schemas.microsoft.com/office/powerpoint/2010/main" val="1496981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0">
            <a:extLst>
              <a:ext uri="{FF2B5EF4-FFF2-40B4-BE49-F238E27FC236}">
                <a16:creationId xmlns:a16="http://schemas.microsoft.com/office/drawing/2014/main" id="{BDAA9102-260B-58F2-EF09-6905CF4AAFBC}"/>
              </a:ext>
            </a:extLst>
          </p:cNvPr>
          <p:cNvSpPr txBox="1"/>
          <p:nvPr/>
        </p:nvSpPr>
        <p:spPr>
          <a:xfrm>
            <a:off x="533400" y="266700"/>
            <a:ext cx="168402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25"/>
              </a:lnSpc>
            </a:pPr>
            <a:r>
              <a:rPr lang="en-US" sz="7382" spc="369" dirty="0">
                <a:solidFill>
                  <a:srgbClr val="59196F"/>
                </a:solidFill>
                <a:latin typeface="Sugo Display Bold"/>
              </a:rPr>
              <a:t>RESULTADOS DA INICIATIVA ATÉ AO MOMENTO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ADCE45F-D84A-7768-57F3-56FDDE7E10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674258"/>
              </p:ext>
            </p:extLst>
          </p:nvPr>
        </p:nvGraphicFramePr>
        <p:xfrm>
          <a:off x="381000" y="1266974"/>
          <a:ext cx="17525999" cy="887123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485606">
                  <a:extLst>
                    <a:ext uri="{9D8B030D-6E8A-4147-A177-3AD203B41FA5}">
                      <a16:colId xmlns:a16="http://schemas.microsoft.com/office/drawing/2014/main" val="2779196956"/>
                    </a:ext>
                  </a:extLst>
                </a:gridCol>
                <a:gridCol w="10256172">
                  <a:extLst>
                    <a:ext uri="{9D8B030D-6E8A-4147-A177-3AD203B41FA5}">
                      <a16:colId xmlns:a16="http://schemas.microsoft.com/office/drawing/2014/main" val="2323768312"/>
                    </a:ext>
                  </a:extLst>
                </a:gridCol>
                <a:gridCol w="2784221">
                  <a:extLst>
                    <a:ext uri="{9D8B030D-6E8A-4147-A177-3AD203B41FA5}">
                      <a16:colId xmlns:a16="http://schemas.microsoft.com/office/drawing/2014/main" val="1532775046"/>
                    </a:ext>
                  </a:extLst>
                </a:gridCol>
              </a:tblGrid>
              <a:tr h="663517">
                <a:tc>
                  <a:txBody>
                    <a:bodyPr/>
                    <a:lstStyle/>
                    <a:p>
                      <a:r>
                        <a:rPr lang="pt-PT" sz="2800" dirty="0"/>
                        <a:t>Actividade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800" dirty="0"/>
                        <a:t>Descrição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800" dirty="0"/>
                        <a:t>Situação actual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027575"/>
                  </a:ext>
                </a:extLst>
              </a:tr>
              <a:tr h="1308009">
                <a:tc>
                  <a:txBody>
                    <a:bodyPr/>
                    <a:lstStyle/>
                    <a:p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Revisão parcial do sistema de canalização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Substituição da bomba de água avariada e de parte da tubagem; </a:t>
                      </a:r>
                    </a:p>
                    <a:p>
                      <a:pPr marL="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Adição um tanque de água para escola passando de uma capacidade de 1500L para 4000L;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28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050448"/>
                  </a:ext>
                </a:extLst>
              </a:tr>
              <a:tr h="927009">
                <a:tc>
                  <a:txBody>
                    <a:bodyPr/>
                    <a:lstStyle/>
                    <a:p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Aulas de costura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PT" sz="2800" kern="1200" dirty="0">
                          <a:solidFill>
                            <a:srgbClr val="000000"/>
                          </a:solidFill>
                        </a:rPr>
                        <a:t>Reparação de 8 máquinas de costura que estavam avariadas; e</a:t>
                      </a:r>
                    </a:p>
                    <a:p>
                      <a:pPr marL="0" lvl="1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PT" sz="2800" kern="1200" dirty="0">
                          <a:solidFill>
                            <a:srgbClr val="000000"/>
                          </a:solidFill>
                        </a:rPr>
                        <a:t>Reactivação das aulas de costura.</a:t>
                      </a:r>
                      <a:endParaRPr lang="pt-PT" sz="28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28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81448"/>
                  </a:ext>
                </a:extLst>
              </a:tr>
              <a:tr h="1161155">
                <a:tc>
                  <a:txBody>
                    <a:bodyPr/>
                    <a:lstStyle/>
                    <a:p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Revisão da fachada principal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Substituição das chapas e dobradiças dos portões, gradeamento e pintura.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28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62441"/>
                  </a:ext>
                </a:extLst>
              </a:tr>
              <a:tr h="1335574">
                <a:tc>
                  <a:txBody>
                    <a:bodyPr/>
                    <a:lstStyle/>
                    <a:p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Outras conquistas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2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Desenho do projecto  e procura de parceiros;</a:t>
                      </a:r>
                    </a:p>
                    <a:p>
                      <a:pPr marL="0" lvl="2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Levantamento das intervenções com a arquitecta e engenheiro;</a:t>
                      </a:r>
                    </a:p>
                    <a:p>
                      <a:pPr marL="0" lvl="2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Levantamento fotográfico da escola antes das benfeitorias;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28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389322"/>
                  </a:ext>
                </a:extLst>
              </a:tr>
              <a:tr h="665191">
                <a:tc>
                  <a:txBody>
                    <a:bodyPr/>
                    <a:lstStyle/>
                    <a:p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Aumento câmara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PT" sz="2800" kern="1200" dirty="0">
                          <a:solidFill>
                            <a:srgbClr val="000000"/>
                          </a:solidFill>
                        </a:rPr>
                        <a:t>Aumento de câmaras de vigilância das actuais 8 para 16.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28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730888"/>
                  </a:ext>
                </a:extLst>
              </a:tr>
              <a:tr h="665191">
                <a:tc>
                  <a:txBody>
                    <a:bodyPr/>
                    <a:lstStyle/>
                    <a:p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Parceira com o FEIMA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PT" sz="2800" kern="1200" dirty="0">
                          <a:solidFill>
                            <a:srgbClr val="000000"/>
                          </a:solidFill>
                        </a:rPr>
                        <a:t>Parceira com o FEIMA (aulas de jardinagens e artesanato)</a:t>
                      </a:r>
                      <a:endParaRPr lang="pt-PT" sz="28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Em curso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792720"/>
                  </a:ext>
                </a:extLst>
              </a:tr>
              <a:tr h="1014052">
                <a:tc>
                  <a:txBody>
                    <a:bodyPr/>
                    <a:lstStyle/>
                    <a:p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Revisão parcial da parte eléctrica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Revisão da actual instalação eléctrica; e</a:t>
                      </a:r>
                    </a:p>
                    <a:p>
                      <a:pPr marL="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Substituição de tomadas, candeeiros e interruptores;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28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552529"/>
                  </a:ext>
                </a:extLst>
              </a:tr>
              <a:tr h="1014052">
                <a:tc>
                  <a:txBody>
                    <a:bodyPr/>
                    <a:lstStyle/>
                    <a:p>
                      <a:r>
                        <a:rPr lang="pt-PT" sz="2800" dirty="0">
                          <a:solidFill>
                            <a:srgbClr val="000000"/>
                          </a:solidFill>
                        </a:rPr>
                        <a:t>Aulas de carpintaria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1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PT" sz="2800" kern="1200" dirty="0">
                          <a:solidFill>
                            <a:srgbClr val="000000"/>
                          </a:solidFill>
                        </a:rPr>
                        <a:t>Inicio das obras na sala de carpintaria (substituição das janelas e portas, pinturas);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28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875039"/>
                  </a:ext>
                </a:extLst>
              </a:tr>
            </a:tbl>
          </a:graphicData>
        </a:graphic>
      </p:graphicFrame>
      <p:pic>
        <p:nvPicPr>
          <p:cNvPr id="4" name="Picture 3" descr="A green circle with a black tick in it&#10;&#10;Description automatically generated">
            <a:extLst>
              <a:ext uri="{FF2B5EF4-FFF2-40B4-BE49-F238E27FC236}">
                <a16:creationId xmlns:a16="http://schemas.microsoft.com/office/drawing/2014/main" id="{C5EE2AAF-220F-C554-A564-46449DA9A5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765442" y="1945729"/>
            <a:ext cx="1219200" cy="1219200"/>
          </a:xfrm>
          <a:prstGeom prst="rect">
            <a:avLst/>
          </a:prstGeom>
        </p:spPr>
      </p:pic>
      <p:pic>
        <p:nvPicPr>
          <p:cNvPr id="5" name="Picture 4" descr="A green circle with a black tick in it&#10;&#10;Description automatically generated">
            <a:extLst>
              <a:ext uri="{FF2B5EF4-FFF2-40B4-BE49-F238E27FC236}">
                <a16:creationId xmlns:a16="http://schemas.microsoft.com/office/drawing/2014/main" id="{889C7094-64B7-FCDD-9240-D5380E0125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926213" y="3332860"/>
            <a:ext cx="930315" cy="930315"/>
          </a:xfrm>
          <a:prstGeom prst="rect">
            <a:avLst/>
          </a:prstGeom>
        </p:spPr>
      </p:pic>
      <p:pic>
        <p:nvPicPr>
          <p:cNvPr id="7" name="Picture 6" descr="A green circle with a black tick in it&#10;&#10;Description automatically generated">
            <a:extLst>
              <a:ext uri="{FF2B5EF4-FFF2-40B4-BE49-F238E27FC236}">
                <a16:creationId xmlns:a16="http://schemas.microsoft.com/office/drawing/2014/main" id="{91424778-BCF5-786B-9170-3CD62D5A32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926213" y="4399438"/>
            <a:ext cx="930315" cy="930315"/>
          </a:xfrm>
          <a:prstGeom prst="rect">
            <a:avLst/>
          </a:prstGeom>
        </p:spPr>
      </p:pic>
      <p:pic>
        <p:nvPicPr>
          <p:cNvPr id="9" name="Picture 8" descr="A green circle with a black tick in it&#10;&#10;Description automatically generated">
            <a:extLst>
              <a:ext uri="{FF2B5EF4-FFF2-40B4-BE49-F238E27FC236}">
                <a16:creationId xmlns:a16="http://schemas.microsoft.com/office/drawing/2014/main" id="{1091F9B7-59F0-5C01-A8B0-12B804B831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765442" y="5456119"/>
            <a:ext cx="1219200" cy="1219200"/>
          </a:xfrm>
          <a:prstGeom prst="rect">
            <a:avLst/>
          </a:prstGeom>
        </p:spPr>
      </p:pic>
      <p:pic>
        <p:nvPicPr>
          <p:cNvPr id="11" name="Picture 10" descr="A blackboard with a progress bar and text&#10;&#10;Description automatically generated">
            <a:extLst>
              <a:ext uri="{FF2B5EF4-FFF2-40B4-BE49-F238E27FC236}">
                <a16:creationId xmlns:a16="http://schemas.microsoft.com/office/drawing/2014/main" id="{499B4E1C-D1A4-1775-5556-9D8F011F1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5163800" y="7456403"/>
            <a:ext cx="2743199" cy="2681809"/>
          </a:xfrm>
          <a:prstGeom prst="rect">
            <a:avLst/>
          </a:prstGeom>
        </p:spPr>
      </p:pic>
      <p:pic>
        <p:nvPicPr>
          <p:cNvPr id="12" name="Picture 11" descr="A green circle with a black tick in it&#10;&#10;Description automatically generated">
            <a:extLst>
              <a:ext uri="{FF2B5EF4-FFF2-40B4-BE49-F238E27FC236}">
                <a16:creationId xmlns:a16="http://schemas.microsoft.com/office/drawing/2014/main" id="{EC9A9274-2668-EF4D-2FA3-B64A1DEC06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6056316" y="6796242"/>
            <a:ext cx="637452" cy="63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93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0">
            <a:extLst>
              <a:ext uri="{FF2B5EF4-FFF2-40B4-BE49-F238E27FC236}">
                <a16:creationId xmlns:a16="http://schemas.microsoft.com/office/drawing/2014/main" id="{BDAA9102-260B-58F2-EF09-6905CF4AAFBC}"/>
              </a:ext>
            </a:extLst>
          </p:cNvPr>
          <p:cNvSpPr txBox="1"/>
          <p:nvPr/>
        </p:nvSpPr>
        <p:spPr>
          <a:xfrm>
            <a:off x="533400" y="266700"/>
            <a:ext cx="168402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25"/>
              </a:lnSpc>
            </a:pPr>
            <a:r>
              <a:rPr lang="en-US" sz="7382" spc="369" dirty="0">
                <a:solidFill>
                  <a:srgbClr val="59196F"/>
                </a:solidFill>
                <a:latin typeface="Sugo Display Bold"/>
              </a:rPr>
              <a:t>ALGUNS DOS RESULTADOS ATÉ AO MOMENTO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A6078D-79FD-E6C9-0DCF-1F3398108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478" y="2767482"/>
            <a:ext cx="4406101" cy="56266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AAA8F1-95B1-8A24-1B1F-93EBCA58E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154" y="6286500"/>
            <a:ext cx="5547792" cy="3870390"/>
          </a:xfrm>
          <a:prstGeom prst="rect">
            <a:avLst/>
          </a:prstGeom>
        </p:spPr>
      </p:pic>
      <p:pic>
        <p:nvPicPr>
          <p:cNvPr id="16" name="Picture 15" descr="A black metal fence on a red wall&#10;&#10;Description automatically generated">
            <a:extLst>
              <a:ext uri="{FF2B5EF4-FFF2-40B4-BE49-F238E27FC236}">
                <a16:creationId xmlns:a16="http://schemas.microsoft.com/office/drawing/2014/main" id="{B316AFF0-7B6F-DF9C-4E50-80FF7E3CA0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940" y="1891548"/>
            <a:ext cx="5481651" cy="3361830"/>
          </a:xfrm>
          <a:prstGeom prst="rect">
            <a:avLst/>
          </a:prstGeom>
        </p:spPr>
      </p:pic>
      <p:pic>
        <p:nvPicPr>
          <p:cNvPr id="18" name="Picture 17" descr="A child sitting at a table with sewing machines&#10;&#10;Description automatically generated">
            <a:extLst>
              <a:ext uri="{FF2B5EF4-FFF2-40B4-BE49-F238E27FC236}">
                <a16:creationId xmlns:a16="http://schemas.microsoft.com/office/drawing/2014/main" id="{77A7343F-08B9-B03E-F13A-D38E12E67C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2181" y="2604806"/>
            <a:ext cx="6074933" cy="6896100"/>
          </a:xfrm>
          <a:prstGeom prst="rect">
            <a:avLst/>
          </a:prstGeom>
        </p:spPr>
      </p:pic>
      <p:sp>
        <p:nvSpPr>
          <p:cNvPr id="19" name="TextBox 16">
            <a:extLst>
              <a:ext uri="{FF2B5EF4-FFF2-40B4-BE49-F238E27FC236}">
                <a16:creationId xmlns:a16="http://schemas.microsoft.com/office/drawing/2014/main" id="{5C6FA065-31B8-575D-614B-48527706EC9D}"/>
              </a:ext>
            </a:extLst>
          </p:cNvPr>
          <p:cNvSpPr txBox="1"/>
          <p:nvPr/>
        </p:nvSpPr>
        <p:spPr>
          <a:xfrm>
            <a:off x="343260" y="1800397"/>
            <a:ext cx="4038600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7"/>
              </a:lnSpc>
              <a:spcBef>
                <a:spcPct val="0"/>
              </a:spcBef>
            </a:pPr>
            <a:r>
              <a:rPr lang="en-US" sz="2810" b="1" spc="28" dirty="0" err="1">
                <a:solidFill>
                  <a:srgbClr val="59196F"/>
                </a:solidFill>
                <a:latin typeface="Canva Sans 1"/>
              </a:rPr>
              <a:t>Entrega</a:t>
            </a:r>
            <a:r>
              <a:rPr lang="en-US" sz="2810" b="1" spc="28" dirty="0">
                <a:solidFill>
                  <a:srgbClr val="59196F"/>
                </a:solidFill>
                <a:latin typeface="Canva Sans 1"/>
              </a:rPr>
              <a:t> do </a:t>
            </a:r>
            <a:r>
              <a:rPr lang="en-US" sz="2810" b="1" spc="28" dirty="0" err="1">
                <a:solidFill>
                  <a:srgbClr val="59196F"/>
                </a:solidFill>
                <a:latin typeface="Canva Sans 1"/>
              </a:rPr>
              <a:t>tanque</a:t>
            </a:r>
            <a:r>
              <a:rPr lang="en-US" sz="2810" b="1" spc="28" dirty="0">
                <a:solidFill>
                  <a:srgbClr val="59196F"/>
                </a:solidFill>
                <a:latin typeface="Canva Sans 1"/>
              </a:rPr>
              <a:t> </a:t>
            </a:r>
            <a:r>
              <a:rPr lang="en-US" sz="2810" b="1" spc="28" dirty="0" err="1">
                <a:solidFill>
                  <a:srgbClr val="59196F"/>
                </a:solidFill>
                <a:latin typeface="Canva Sans 1"/>
              </a:rPr>
              <a:t>ba</a:t>
            </a:r>
            <a:r>
              <a:rPr lang="en-US" sz="2810" b="1" spc="28" dirty="0">
                <a:solidFill>
                  <a:srgbClr val="59196F"/>
                </a:solidFill>
                <a:latin typeface="Canva Sans 1"/>
              </a:rPr>
              <a:t> nova a </a:t>
            </a:r>
            <a:r>
              <a:rPr lang="en-US" sz="2810" b="1" spc="28" dirty="0" err="1">
                <a:solidFill>
                  <a:srgbClr val="59196F"/>
                </a:solidFill>
                <a:latin typeface="Canva Sans 1"/>
              </a:rPr>
              <a:t>escola</a:t>
            </a:r>
            <a:endParaRPr lang="en-US" sz="2810" b="1" spc="28" dirty="0">
              <a:solidFill>
                <a:srgbClr val="59196F"/>
              </a:solidFill>
              <a:latin typeface="Canva Sans 1"/>
            </a:endParaRP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58E01126-8C86-0B18-37A2-90A9B3EBA54E}"/>
              </a:ext>
            </a:extLst>
          </p:cNvPr>
          <p:cNvSpPr txBox="1"/>
          <p:nvPr/>
        </p:nvSpPr>
        <p:spPr>
          <a:xfrm>
            <a:off x="5845629" y="1308695"/>
            <a:ext cx="5481651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7"/>
              </a:lnSpc>
              <a:spcBef>
                <a:spcPct val="0"/>
              </a:spcBef>
            </a:pPr>
            <a:r>
              <a:rPr lang="en-US" sz="2810" b="1" spc="28" dirty="0" err="1">
                <a:solidFill>
                  <a:srgbClr val="59196F"/>
                </a:solidFill>
                <a:latin typeface="Canva Sans 1"/>
              </a:rPr>
              <a:t>Reparado</a:t>
            </a:r>
            <a:r>
              <a:rPr lang="en-US" sz="2810" b="1" spc="28" dirty="0">
                <a:solidFill>
                  <a:srgbClr val="59196F"/>
                </a:solidFill>
                <a:latin typeface="Canva Sans 1"/>
              </a:rPr>
              <a:t> </a:t>
            </a:r>
            <a:r>
              <a:rPr lang="en-US" sz="2810" b="1" spc="28" dirty="0" err="1">
                <a:solidFill>
                  <a:srgbClr val="59196F"/>
                </a:solidFill>
                <a:latin typeface="Canva Sans 1"/>
              </a:rPr>
              <a:t>portão</a:t>
            </a:r>
            <a:r>
              <a:rPr lang="en-US" sz="2810" b="1" spc="28" dirty="0">
                <a:solidFill>
                  <a:srgbClr val="59196F"/>
                </a:solidFill>
                <a:latin typeface="Canva Sans 1"/>
              </a:rPr>
              <a:t> e grade </a:t>
            </a: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30317EE0-F699-565A-D0BD-1712B70876DF}"/>
              </a:ext>
            </a:extLst>
          </p:cNvPr>
          <p:cNvSpPr txBox="1"/>
          <p:nvPr/>
        </p:nvSpPr>
        <p:spPr>
          <a:xfrm>
            <a:off x="5834743" y="5465762"/>
            <a:ext cx="5481651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7"/>
              </a:lnSpc>
              <a:spcBef>
                <a:spcPct val="0"/>
              </a:spcBef>
            </a:pPr>
            <a:r>
              <a:rPr lang="en-US" sz="2810" b="1" spc="28" dirty="0" err="1">
                <a:solidFill>
                  <a:srgbClr val="59196F"/>
                </a:solidFill>
                <a:latin typeface="Canva Sans 1"/>
              </a:rPr>
              <a:t>Substituição</a:t>
            </a:r>
            <a:r>
              <a:rPr lang="en-US" sz="2810" b="1" spc="28" dirty="0">
                <a:solidFill>
                  <a:srgbClr val="59196F"/>
                </a:solidFill>
                <a:latin typeface="Canva Sans 1"/>
              </a:rPr>
              <a:t> de </a:t>
            </a:r>
            <a:r>
              <a:rPr lang="en-US" sz="2810" b="1" spc="28" dirty="0" err="1">
                <a:solidFill>
                  <a:srgbClr val="59196F"/>
                </a:solidFill>
                <a:latin typeface="Canva Sans 1"/>
              </a:rPr>
              <a:t>tomadas</a:t>
            </a:r>
            <a:r>
              <a:rPr lang="en-US" sz="2810" b="1" spc="28" dirty="0">
                <a:solidFill>
                  <a:srgbClr val="59196F"/>
                </a:solidFill>
                <a:latin typeface="Canva Sans 1"/>
              </a:rPr>
              <a:t> e </a:t>
            </a:r>
            <a:r>
              <a:rPr lang="en-US" sz="2810" b="1" spc="28" dirty="0" err="1">
                <a:solidFill>
                  <a:srgbClr val="59196F"/>
                </a:solidFill>
                <a:latin typeface="Canva Sans 1"/>
              </a:rPr>
              <a:t>interruptores</a:t>
            </a:r>
            <a:endParaRPr lang="en-US" sz="2810" b="1" spc="28" dirty="0">
              <a:solidFill>
                <a:srgbClr val="59196F"/>
              </a:solidFill>
              <a:latin typeface="Canva Sans 1"/>
            </a:endParaRP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395EB603-F5A1-4F01-1807-73CBB6233BA0}"/>
              </a:ext>
            </a:extLst>
          </p:cNvPr>
          <p:cNvSpPr txBox="1"/>
          <p:nvPr/>
        </p:nvSpPr>
        <p:spPr>
          <a:xfrm>
            <a:off x="12738670" y="1792556"/>
            <a:ext cx="5481651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17"/>
              </a:lnSpc>
              <a:spcBef>
                <a:spcPct val="0"/>
              </a:spcBef>
            </a:pPr>
            <a:r>
              <a:rPr lang="en-US" sz="2810" b="1" spc="28" dirty="0" err="1">
                <a:solidFill>
                  <a:srgbClr val="59196F"/>
                </a:solidFill>
                <a:latin typeface="Canva Sans 1"/>
              </a:rPr>
              <a:t>Retoma</a:t>
            </a:r>
            <a:r>
              <a:rPr lang="en-US" sz="2810" b="1" spc="28" dirty="0">
                <a:solidFill>
                  <a:srgbClr val="59196F"/>
                </a:solidFill>
                <a:latin typeface="Canva Sans 1"/>
              </a:rPr>
              <a:t> da aula de </a:t>
            </a:r>
            <a:r>
              <a:rPr lang="en-US" sz="2810" b="1" spc="28" dirty="0" err="1">
                <a:solidFill>
                  <a:srgbClr val="59196F"/>
                </a:solidFill>
                <a:latin typeface="Canva Sans 1"/>
              </a:rPr>
              <a:t>costura</a:t>
            </a:r>
            <a:endParaRPr lang="en-US" sz="2810" b="1" spc="28" dirty="0">
              <a:solidFill>
                <a:srgbClr val="59196F"/>
              </a:solidFill>
              <a:latin typeface="Canva Sans 1"/>
            </a:endParaRPr>
          </a:p>
        </p:txBody>
      </p:sp>
    </p:spTree>
    <p:extLst>
      <p:ext uri="{BB962C8B-B14F-4D97-AF65-F5344CB8AC3E}">
        <p14:creationId xmlns:p14="http://schemas.microsoft.com/office/powerpoint/2010/main" val="149431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413747" y="1376594"/>
            <a:ext cx="2522856" cy="785501"/>
            <a:chOff x="0" y="0"/>
            <a:chExt cx="382309" cy="1190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2309" cy="119033"/>
            </a:xfrm>
            <a:custGeom>
              <a:avLst/>
              <a:gdLst/>
              <a:ahLst/>
              <a:cxnLst/>
              <a:rect l="l" t="t" r="r" b="b"/>
              <a:pathLst>
                <a:path w="382309" h="119033">
                  <a:moveTo>
                    <a:pt x="42962" y="0"/>
                  </a:moveTo>
                  <a:lnTo>
                    <a:pt x="339347" y="0"/>
                  </a:lnTo>
                  <a:cubicBezTo>
                    <a:pt x="350741" y="0"/>
                    <a:pt x="361668" y="4526"/>
                    <a:pt x="369725" y="12583"/>
                  </a:cubicBezTo>
                  <a:cubicBezTo>
                    <a:pt x="377782" y="20640"/>
                    <a:pt x="382309" y="31568"/>
                    <a:pt x="382309" y="42962"/>
                  </a:cubicBezTo>
                  <a:lnTo>
                    <a:pt x="382309" y="76071"/>
                  </a:lnTo>
                  <a:cubicBezTo>
                    <a:pt x="382309" y="87466"/>
                    <a:pt x="377782" y="98393"/>
                    <a:pt x="369725" y="106450"/>
                  </a:cubicBezTo>
                  <a:cubicBezTo>
                    <a:pt x="361668" y="114507"/>
                    <a:pt x="350741" y="119033"/>
                    <a:pt x="339347" y="119033"/>
                  </a:cubicBezTo>
                  <a:lnTo>
                    <a:pt x="42962" y="119033"/>
                  </a:lnTo>
                  <a:cubicBezTo>
                    <a:pt x="31568" y="119033"/>
                    <a:pt x="20640" y="114507"/>
                    <a:pt x="12583" y="106450"/>
                  </a:cubicBezTo>
                  <a:cubicBezTo>
                    <a:pt x="4526" y="98393"/>
                    <a:pt x="0" y="87466"/>
                    <a:pt x="0" y="76071"/>
                  </a:cubicBezTo>
                  <a:lnTo>
                    <a:pt x="0" y="42962"/>
                  </a:lnTo>
                  <a:cubicBezTo>
                    <a:pt x="0" y="31568"/>
                    <a:pt x="4526" y="20640"/>
                    <a:pt x="12583" y="12583"/>
                  </a:cubicBezTo>
                  <a:cubicBezTo>
                    <a:pt x="20640" y="4526"/>
                    <a:pt x="31568" y="0"/>
                    <a:pt x="42962" y="0"/>
                  </a:cubicBezTo>
                  <a:close/>
                </a:path>
              </a:pathLst>
            </a:custGeom>
            <a:solidFill>
              <a:srgbClr val="59196F"/>
            </a:solidFill>
          </p:spPr>
          <p:txBody>
            <a:bodyPr anchor="ctr"/>
            <a:lstStyle/>
            <a:p>
              <a:pPr algn="ctr"/>
              <a:endParaRPr lang="pt-P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82309" cy="166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en-US" sz="2294" spc="22" dirty="0">
                  <a:solidFill>
                    <a:srgbClr val="FFFFFF"/>
                  </a:solidFill>
                  <a:latin typeface="Canva Sans 1 Bold"/>
                </a:rPr>
                <a:t>01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 rot="-5400000">
            <a:off x="6882145" y="-10255655"/>
            <a:ext cx="4549791" cy="18261918"/>
            <a:chOff x="0" y="0"/>
            <a:chExt cx="6066388" cy="24349225"/>
          </a:xfrm>
        </p:grpSpPr>
        <p:sp>
          <p:nvSpPr>
            <p:cNvPr id="32" name="Freeform 32"/>
            <p:cNvSpPr/>
            <p:nvPr/>
          </p:nvSpPr>
          <p:spPr>
            <a:xfrm>
              <a:off x="0" y="12174612"/>
              <a:ext cx="6066388" cy="12174612"/>
            </a:xfrm>
            <a:custGeom>
              <a:avLst/>
              <a:gdLst/>
              <a:ahLst/>
              <a:cxnLst/>
              <a:rect l="l" t="t" r="r" b="b"/>
              <a:pathLst>
                <a:path w="6066388" h="12174612">
                  <a:moveTo>
                    <a:pt x="0" y="0"/>
                  </a:moveTo>
                  <a:lnTo>
                    <a:pt x="6066388" y="0"/>
                  </a:lnTo>
                  <a:lnTo>
                    <a:pt x="6066388" y="12174613"/>
                  </a:lnTo>
                  <a:lnTo>
                    <a:pt x="0" y="12174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0"/>
              <a:ext cx="6066388" cy="12174612"/>
            </a:xfrm>
            <a:custGeom>
              <a:avLst/>
              <a:gdLst/>
              <a:ahLst/>
              <a:cxnLst/>
              <a:rect l="l" t="t" r="r" b="b"/>
              <a:pathLst>
                <a:path w="6066388" h="12174612">
                  <a:moveTo>
                    <a:pt x="0" y="0"/>
                  </a:moveTo>
                  <a:lnTo>
                    <a:pt x="6066388" y="0"/>
                  </a:lnTo>
                  <a:lnTo>
                    <a:pt x="6066388" y="12174612"/>
                  </a:lnTo>
                  <a:lnTo>
                    <a:pt x="0" y="12174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35" name="TextBox 30">
            <a:extLst>
              <a:ext uri="{FF2B5EF4-FFF2-40B4-BE49-F238E27FC236}">
                <a16:creationId xmlns:a16="http://schemas.microsoft.com/office/drawing/2014/main" id="{BD7AD79C-4978-31AB-3BBE-A044FD1B995F}"/>
              </a:ext>
            </a:extLst>
          </p:cNvPr>
          <p:cNvSpPr txBox="1"/>
          <p:nvPr/>
        </p:nvSpPr>
        <p:spPr>
          <a:xfrm>
            <a:off x="-10886" y="1354823"/>
            <a:ext cx="5435521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25"/>
              </a:lnSpc>
            </a:pPr>
            <a:r>
              <a:rPr lang="en-US" sz="7382" spc="369" dirty="0">
                <a:solidFill>
                  <a:srgbClr val="59196F"/>
                </a:solidFill>
                <a:latin typeface="Sugo Display Bold"/>
              </a:rPr>
              <a:t>OUTRAS NECESSIDADES </a:t>
            </a:r>
          </a:p>
        </p:txBody>
      </p:sp>
      <p:sp>
        <p:nvSpPr>
          <p:cNvPr id="36" name="TextBox 13">
            <a:extLst>
              <a:ext uri="{FF2B5EF4-FFF2-40B4-BE49-F238E27FC236}">
                <a16:creationId xmlns:a16="http://schemas.microsoft.com/office/drawing/2014/main" id="{1E1018F9-E2F1-C117-6709-77D9D79E8A38}"/>
              </a:ext>
            </a:extLst>
          </p:cNvPr>
          <p:cNvSpPr txBox="1"/>
          <p:nvPr/>
        </p:nvSpPr>
        <p:spPr>
          <a:xfrm>
            <a:off x="228601" y="3572443"/>
            <a:ext cx="4810512" cy="5373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sz="2800" spc="124" dirty="0">
                <a:latin typeface="Canva Sans 2"/>
              </a:rPr>
              <a:t>Para a </a:t>
            </a:r>
            <a:r>
              <a:rPr lang="en-US" sz="2800" spc="124" dirty="0" err="1">
                <a:latin typeface="Canva Sans 2"/>
              </a:rPr>
              <a:t>melhoria</a:t>
            </a:r>
            <a:r>
              <a:rPr lang="en-US" sz="2800" spc="124" dirty="0">
                <a:latin typeface="Canva Sans 2"/>
              </a:rPr>
              <a:t> das </a:t>
            </a:r>
            <a:r>
              <a:rPr lang="en-US" sz="2800" spc="124" dirty="0" err="1">
                <a:latin typeface="Canva Sans 2"/>
              </a:rPr>
              <a:t>condições</a:t>
            </a:r>
            <a:r>
              <a:rPr lang="en-US" sz="2800" spc="124" dirty="0">
                <a:latin typeface="Canva Sans 2"/>
              </a:rPr>
              <a:t> de Ensino e </a:t>
            </a:r>
            <a:r>
              <a:rPr lang="en-US" sz="2800" spc="124" dirty="0" err="1">
                <a:latin typeface="Canva Sans 2"/>
              </a:rPr>
              <a:t>aprendizagem</a:t>
            </a:r>
            <a:r>
              <a:rPr lang="en-US" sz="2800" spc="124" dirty="0">
                <a:latin typeface="Canva Sans 2"/>
              </a:rPr>
              <a:t> das </a:t>
            </a:r>
            <a:r>
              <a:rPr lang="en-US" sz="2800" spc="124" dirty="0" err="1">
                <a:latin typeface="Canva Sans 2"/>
              </a:rPr>
              <a:t>crianças</a:t>
            </a:r>
            <a:r>
              <a:rPr lang="en-US" sz="2800" spc="124" dirty="0">
                <a:latin typeface="Canva Sans 2"/>
              </a:rPr>
              <a:t> </a:t>
            </a:r>
            <a:r>
              <a:rPr lang="en-US" sz="2800" spc="124" dirty="0" err="1">
                <a:latin typeface="Canva Sans 2"/>
              </a:rPr>
              <a:t>não</a:t>
            </a:r>
            <a:r>
              <a:rPr lang="en-US" sz="2800" spc="124" dirty="0">
                <a:latin typeface="Canva Sans 2"/>
              </a:rPr>
              <a:t> basta </a:t>
            </a:r>
            <a:r>
              <a:rPr lang="en-US" sz="2800" spc="124" dirty="0" err="1">
                <a:latin typeface="Canva Sans 2"/>
              </a:rPr>
              <a:t>só</a:t>
            </a:r>
            <a:r>
              <a:rPr lang="en-US" sz="2800" spc="124" dirty="0">
                <a:latin typeface="Canva Sans 2"/>
              </a:rPr>
              <a:t> a </a:t>
            </a:r>
            <a:r>
              <a:rPr lang="en-US" sz="2800" spc="124" dirty="0" err="1">
                <a:latin typeface="Canva Sans 2"/>
              </a:rPr>
              <a:t>melhoria</a:t>
            </a:r>
            <a:r>
              <a:rPr lang="en-US" sz="2800" spc="124" dirty="0">
                <a:latin typeface="Canva Sans 2"/>
              </a:rPr>
              <a:t> </a:t>
            </a:r>
            <a:r>
              <a:rPr lang="en-US" sz="2800" spc="124" dirty="0" err="1">
                <a:latin typeface="Canva Sans 2"/>
              </a:rPr>
              <a:t>em</a:t>
            </a:r>
            <a:r>
              <a:rPr lang="en-US" sz="2800" spc="124" dirty="0">
                <a:latin typeface="Canva Sans 2"/>
              </a:rPr>
              <a:t> </a:t>
            </a:r>
            <a:r>
              <a:rPr lang="en-US" sz="2800" spc="124" dirty="0" err="1">
                <a:latin typeface="Canva Sans 2"/>
              </a:rPr>
              <a:t>termos</a:t>
            </a:r>
            <a:r>
              <a:rPr lang="en-US" sz="2800" spc="124" dirty="0">
                <a:latin typeface="Canva Sans 2"/>
              </a:rPr>
              <a:t> de </a:t>
            </a:r>
            <a:r>
              <a:rPr lang="en-US" sz="2800" spc="124" dirty="0" err="1">
                <a:latin typeface="Canva Sans 2"/>
              </a:rPr>
              <a:t>infraestrutura</a:t>
            </a:r>
            <a:r>
              <a:rPr lang="en-US" sz="2800" spc="124" dirty="0">
                <a:latin typeface="Canva Sans 2"/>
              </a:rPr>
              <a:t>.</a:t>
            </a:r>
          </a:p>
          <a:p>
            <a:pPr algn="just">
              <a:lnSpc>
                <a:spcPct val="114000"/>
              </a:lnSpc>
            </a:pPr>
            <a:endParaRPr lang="en-US" sz="2800" spc="124" dirty="0">
              <a:latin typeface="Canva Sans 2"/>
            </a:endParaRPr>
          </a:p>
          <a:p>
            <a:pPr algn="just">
              <a:lnSpc>
                <a:spcPct val="114000"/>
              </a:lnSpc>
            </a:pPr>
            <a:r>
              <a:rPr lang="en-US" sz="2800" spc="124" dirty="0">
                <a:latin typeface="Canva Sans 2"/>
              </a:rPr>
              <a:t>É </a:t>
            </a:r>
            <a:r>
              <a:rPr lang="en-US" sz="2800" spc="124" dirty="0" err="1">
                <a:latin typeface="Canva Sans 2"/>
              </a:rPr>
              <a:t>necessário</a:t>
            </a:r>
            <a:r>
              <a:rPr lang="en-US" sz="2800" spc="124" dirty="0">
                <a:latin typeface="Canva Sans 2"/>
              </a:rPr>
              <a:t> </a:t>
            </a:r>
            <a:r>
              <a:rPr lang="en-US" sz="2800" spc="124" dirty="0" err="1">
                <a:latin typeface="Canva Sans 2"/>
              </a:rPr>
              <a:t>uma</a:t>
            </a:r>
            <a:r>
              <a:rPr lang="en-US" sz="2800" spc="124" dirty="0">
                <a:latin typeface="Canva Sans 2"/>
              </a:rPr>
              <a:t> </a:t>
            </a:r>
            <a:r>
              <a:rPr lang="en-US" sz="2800" spc="124" dirty="0" err="1">
                <a:latin typeface="Canva Sans 2"/>
              </a:rPr>
              <a:t>intervenção</a:t>
            </a:r>
            <a:r>
              <a:rPr lang="en-US" sz="2800" spc="124" dirty="0">
                <a:latin typeface="Canva Sans 2"/>
              </a:rPr>
              <a:t> </a:t>
            </a:r>
            <a:r>
              <a:rPr lang="en-US" sz="2800" spc="124" dirty="0" err="1">
                <a:latin typeface="Canva Sans 2"/>
              </a:rPr>
              <a:t>holistica</a:t>
            </a:r>
            <a:r>
              <a:rPr lang="en-US" sz="2800" spc="124" dirty="0">
                <a:latin typeface="Canva Sans 2"/>
              </a:rPr>
              <a:t> para que </a:t>
            </a:r>
            <a:r>
              <a:rPr lang="en-US" sz="2800" spc="124" dirty="0" err="1">
                <a:latin typeface="Canva Sans 2"/>
              </a:rPr>
              <a:t>possa</a:t>
            </a:r>
            <a:r>
              <a:rPr lang="en-US" sz="2800" spc="124" dirty="0">
                <a:latin typeface="Canva Sans 2"/>
              </a:rPr>
              <a:t> </a:t>
            </a:r>
            <a:r>
              <a:rPr lang="en-US" sz="2800" spc="124" dirty="0" err="1">
                <a:latin typeface="Canva Sans 2"/>
              </a:rPr>
              <a:t>surtir</a:t>
            </a:r>
            <a:r>
              <a:rPr lang="en-US" sz="2800" spc="124" dirty="0">
                <a:latin typeface="Canva Sans 2"/>
              </a:rPr>
              <a:t> o </a:t>
            </a:r>
            <a:r>
              <a:rPr lang="en-US" sz="2800" spc="124" dirty="0" err="1">
                <a:latin typeface="Canva Sans 2"/>
              </a:rPr>
              <a:t>efeito</a:t>
            </a:r>
            <a:r>
              <a:rPr lang="en-US" sz="2800" spc="124" dirty="0">
                <a:latin typeface="Canva Sans 2"/>
              </a:rPr>
              <a:t> </a:t>
            </a:r>
            <a:r>
              <a:rPr lang="en-US" sz="2800" spc="124" dirty="0" err="1">
                <a:latin typeface="Canva Sans 2"/>
              </a:rPr>
              <a:t>desejado</a:t>
            </a:r>
            <a:r>
              <a:rPr lang="en-US" sz="2800" spc="124" dirty="0">
                <a:latin typeface="Canva Sans 2"/>
              </a:rPr>
              <a:t>.</a:t>
            </a:r>
          </a:p>
        </p:txBody>
      </p:sp>
      <p:sp>
        <p:nvSpPr>
          <p:cNvPr id="37" name="TextBox 28">
            <a:extLst>
              <a:ext uri="{FF2B5EF4-FFF2-40B4-BE49-F238E27FC236}">
                <a16:creationId xmlns:a16="http://schemas.microsoft.com/office/drawing/2014/main" id="{8BD2762D-ED59-9A09-01F1-AD766B251550}"/>
              </a:ext>
            </a:extLst>
          </p:cNvPr>
          <p:cNvSpPr txBox="1"/>
          <p:nvPr/>
        </p:nvSpPr>
        <p:spPr>
          <a:xfrm>
            <a:off x="8294912" y="1379109"/>
            <a:ext cx="9513326" cy="7699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40"/>
              </a:lnSpc>
              <a:spcBef>
                <a:spcPct val="0"/>
              </a:spcBef>
            </a:pP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Material para a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conclusão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das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obras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na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escola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(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detalhes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mapa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de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quantidades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).</a:t>
            </a:r>
          </a:p>
        </p:txBody>
      </p:sp>
      <p:grpSp>
        <p:nvGrpSpPr>
          <p:cNvPr id="38" name="Group 5">
            <a:extLst>
              <a:ext uri="{FF2B5EF4-FFF2-40B4-BE49-F238E27FC236}">
                <a16:creationId xmlns:a16="http://schemas.microsoft.com/office/drawing/2014/main" id="{2432D6FC-C546-E2BA-DE7B-117FEC12C24A}"/>
              </a:ext>
            </a:extLst>
          </p:cNvPr>
          <p:cNvGrpSpPr/>
          <p:nvPr/>
        </p:nvGrpSpPr>
        <p:grpSpPr>
          <a:xfrm>
            <a:off x="5466429" y="2425045"/>
            <a:ext cx="2522856" cy="785501"/>
            <a:chOff x="0" y="0"/>
            <a:chExt cx="382309" cy="119033"/>
          </a:xfrm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D34B9B29-A422-4255-7945-3D14ADF8923F}"/>
                </a:ext>
              </a:extLst>
            </p:cNvPr>
            <p:cNvSpPr/>
            <p:nvPr/>
          </p:nvSpPr>
          <p:spPr>
            <a:xfrm>
              <a:off x="0" y="0"/>
              <a:ext cx="382309" cy="119033"/>
            </a:xfrm>
            <a:custGeom>
              <a:avLst/>
              <a:gdLst/>
              <a:ahLst/>
              <a:cxnLst/>
              <a:rect l="l" t="t" r="r" b="b"/>
              <a:pathLst>
                <a:path w="382309" h="119033">
                  <a:moveTo>
                    <a:pt x="42962" y="0"/>
                  </a:moveTo>
                  <a:lnTo>
                    <a:pt x="339347" y="0"/>
                  </a:lnTo>
                  <a:cubicBezTo>
                    <a:pt x="350741" y="0"/>
                    <a:pt x="361668" y="4526"/>
                    <a:pt x="369725" y="12583"/>
                  </a:cubicBezTo>
                  <a:cubicBezTo>
                    <a:pt x="377782" y="20640"/>
                    <a:pt x="382309" y="31568"/>
                    <a:pt x="382309" y="42962"/>
                  </a:cubicBezTo>
                  <a:lnTo>
                    <a:pt x="382309" y="76071"/>
                  </a:lnTo>
                  <a:cubicBezTo>
                    <a:pt x="382309" y="87466"/>
                    <a:pt x="377782" y="98393"/>
                    <a:pt x="369725" y="106450"/>
                  </a:cubicBezTo>
                  <a:cubicBezTo>
                    <a:pt x="361668" y="114507"/>
                    <a:pt x="350741" y="119033"/>
                    <a:pt x="339347" y="119033"/>
                  </a:cubicBezTo>
                  <a:lnTo>
                    <a:pt x="42962" y="119033"/>
                  </a:lnTo>
                  <a:cubicBezTo>
                    <a:pt x="31568" y="119033"/>
                    <a:pt x="20640" y="114507"/>
                    <a:pt x="12583" y="106450"/>
                  </a:cubicBezTo>
                  <a:cubicBezTo>
                    <a:pt x="4526" y="98393"/>
                    <a:pt x="0" y="87466"/>
                    <a:pt x="0" y="76071"/>
                  </a:cubicBezTo>
                  <a:lnTo>
                    <a:pt x="0" y="42962"/>
                  </a:lnTo>
                  <a:cubicBezTo>
                    <a:pt x="0" y="31568"/>
                    <a:pt x="4526" y="20640"/>
                    <a:pt x="12583" y="12583"/>
                  </a:cubicBezTo>
                  <a:cubicBezTo>
                    <a:pt x="20640" y="4526"/>
                    <a:pt x="31568" y="0"/>
                    <a:pt x="42962" y="0"/>
                  </a:cubicBezTo>
                  <a:close/>
                </a:path>
              </a:pathLst>
            </a:custGeom>
            <a:solidFill>
              <a:srgbClr val="59196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40" name="TextBox 7">
              <a:extLst>
                <a:ext uri="{FF2B5EF4-FFF2-40B4-BE49-F238E27FC236}">
                  <a16:creationId xmlns:a16="http://schemas.microsoft.com/office/drawing/2014/main" id="{32637645-EE71-A50E-00CF-92F7C4D76074}"/>
                </a:ext>
              </a:extLst>
            </p:cNvPr>
            <p:cNvSpPr txBox="1"/>
            <p:nvPr/>
          </p:nvSpPr>
          <p:spPr>
            <a:xfrm>
              <a:off x="0" y="-47625"/>
              <a:ext cx="382309" cy="166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en-US" sz="2294" spc="22" dirty="0">
                  <a:solidFill>
                    <a:srgbClr val="FFFFFF"/>
                  </a:solidFill>
                  <a:latin typeface="Canva Sans 1 Bold"/>
                </a:rPr>
                <a:t>02</a:t>
              </a:r>
            </a:p>
          </p:txBody>
        </p:sp>
      </p:grpSp>
      <p:sp>
        <p:nvSpPr>
          <p:cNvPr id="41" name="TextBox 28">
            <a:extLst>
              <a:ext uri="{FF2B5EF4-FFF2-40B4-BE49-F238E27FC236}">
                <a16:creationId xmlns:a16="http://schemas.microsoft.com/office/drawing/2014/main" id="{5126B200-FCFB-E166-0F62-8EB4763430B0}"/>
              </a:ext>
            </a:extLst>
          </p:cNvPr>
          <p:cNvSpPr txBox="1"/>
          <p:nvPr/>
        </p:nvSpPr>
        <p:spPr>
          <a:xfrm>
            <a:off x="8294912" y="2476374"/>
            <a:ext cx="9753600" cy="7751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40"/>
              </a:lnSpc>
              <a:spcBef>
                <a:spcPct val="0"/>
              </a:spcBef>
            </a:pP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Equipa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especializada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de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saúde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(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psicólogo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,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terapeutas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fisioterapeutas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).</a:t>
            </a:r>
          </a:p>
        </p:txBody>
      </p:sp>
      <p:grpSp>
        <p:nvGrpSpPr>
          <p:cNvPr id="42" name="Group 5">
            <a:extLst>
              <a:ext uri="{FF2B5EF4-FFF2-40B4-BE49-F238E27FC236}">
                <a16:creationId xmlns:a16="http://schemas.microsoft.com/office/drawing/2014/main" id="{E7E31056-6F53-7957-CEAD-282D675A19F4}"/>
              </a:ext>
            </a:extLst>
          </p:cNvPr>
          <p:cNvGrpSpPr/>
          <p:nvPr/>
        </p:nvGrpSpPr>
        <p:grpSpPr>
          <a:xfrm>
            <a:off x="5455543" y="3460971"/>
            <a:ext cx="2522856" cy="785501"/>
            <a:chOff x="0" y="0"/>
            <a:chExt cx="382309" cy="119033"/>
          </a:xfrm>
        </p:grpSpPr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7DE7E4C5-7561-56FD-0E7A-FCA9FFD88371}"/>
                </a:ext>
              </a:extLst>
            </p:cNvPr>
            <p:cNvSpPr/>
            <p:nvPr/>
          </p:nvSpPr>
          <p:spPr>
            <a:xfrm>
              <a:off x="0" y="0"/>
              <a:ext cx="382309" cy="119033"/>
            </a:xfrm>
            <a:custGeom>
              <a:avLst/>
              <a:gdLst/>
              <a:ahLst/>
              <a:cxnLst/>
              <a:rect l="l" t="t" r="r" b="b"/>
              <a:pathLst>
                <a:path w="382309" h="119033">
                  <a:moveTo>
                    <a:pt x="42962" y="0"/>
                  </a:moveTo>
                  <a:lnTo>
                    <a:pt x="339347" y="0"/>
                  </a:lnTo>
                  <a:cubicBezTo>
                    <a:pt x="350741" y="0"/>
                    <a:pt x="361668" y="4526"/>
                    <a:pt x="369725" y="12583"/>
                  </a:cubicBezTo>
                  <a:cubicBezTo>
                    <a:pt x="377782" y="20640"/>
                    <a:pt x="382309" y="31568"/>
                    <a:pt x="382309" y="42962"/>
                  </a:cubicBezTo>
                  <a:lnTo>
                    <a:pt x="382309" y="76071"/>
                  </a:lnTo>
                  <a:cubicBezTo>
                    <a:pt x="382309" y="87466"/>
                    <a:pt x="377782" y="98393"/>
                    <a:pt x="369725" y="106450"/>
                  </a:cubicBezTo>
                  <a:cubicBezTo>
                    <a:pt x="361668" y="114507"/>
                    <a:pt x="350741" y="119033"/>
                    <a:pt x="339347" y="119033"/>
                  </a:cubicBezTo>
                  <a:lnTo>
                    <a:pt x="42962" y="119033"/>
                  </a:lnTo>
                  <a:cubicBezTo>
                    <a:pt x="31568" y="119033"/>
                    <a:pt x="20640" y="114507"/>
                    <a:pt x="12583" y="106450"/>
                  </a:cubicBezTo>
                  <a:cubicBezTo>
                    <a:pt x="4526" y="98393"/>
                    <a:pt x="0" y="87466"/>
                    <a:pt x="0" y="76071"/>
                  </a:cubicBezTo>
                  <a:lnTo>
                    <a:pt x="0" y="42962"/>
                  </a:lnTo>
                  <a:cubicBezTo>
                    <a:pt x="0" y="31568"/>
                    <a:pt x="4526" y="20640"/>
                    <a:pt x="12583" y="12583"/>
                  </a:cubicBezTo>
                  <a:cubicBezTo>
                    <a:pt x="20640" y="4526"/>
                    <a:pt x="31568" y="0"/>
                    <a:pt x="42962" y="0"/>
                  </a:cubicBezTo>
                  <a:close/>
                </a:path>
              </a:pathLst>
            </a:custGeom>
            <a:solidFill>
              <a:srgbClr val="59196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44" name="TextBox 7">
              <a:extLst>
                <a:ext uri="{FF2B5EF4-FFF2-40B4-BE49-F238E27FC236}">
                  <a16:creationId xmlns:a16="http://schemas.microsoft.com/office/drawing/2014/main" id="{D527C94C-6E13-4707-A3FB-E21BB85AD596}"/>
                </a:ext>
              </a:extLst>
            </p:cNvPr>
            <p:cNvSpPr txBox="1"/>
            <p:nvPr/>
          </p:nvSpPr>
          <p:spPr>
            <a:xfrm>
              <a:off x="0" y="-47625"/>
              <a:ext cx="382309" cy="166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en-US" sz="2294" spc="22" dirty="0">
                  <a:solidFill>
                    <a:srgbClr val="FFFFFF"/>
                  </a:solidFill>
                  <a:latin typeface="Canva Sans 1 Bold"/>
                </a:rPr>
                <a:t>03</a:t>
              </a:r>
            </a:p>
          </p:txBody>
        </p:sp>
      </p:grpSp>
      <p:grpSp>
        <p:nvGrpSpPr>
          <p:cNvPr id="46" name="Group 5">
            <a:extLst>
              <a:ext uri="{FF2B5EF4-FFF2-40B4-BE49-F238E27FC236}">
                <a16:creationId xmlns:a16="http://schemas.microsoft.com/office/drawing/2014/main" id="{C650C5B9-5F6D-4DEB-ECBF-AB905C1518F0}"/>
              </a:ext>
            </a:extLst>
          </p:cNvPr>
          <p:cNvGrpSpPr/>
          <p:nvPr/>
        </p:nvGrpSpPr>
        <p:grpSpPr>
          <a:xfrm>
            <a:off x="5455543" y="4430950"/>
            <a:ext cx="2522856" cy="785501"/>
            <a:chOff x="0" y="0"/>
            <a:chExt cx="382309" cy="119033"/>
          </a:xfrm>
        </p:grpSpPr>
        <p:sp>
          <p:nvSpPr>
            <p:cNvPr id="47" name="Freeform 6">
              <a:extLst>
                <a:ext uri="{FF2B5EF4-FFF2-40B4-BE49-F238E27FC236}">
                  <a16:creationId xmlns:a16="http://schemas.microsoft.com/office/drawing/2014/main" id="{09BF3ECE-4127-725B-E91E-9B9445BE31F8}"/>
                </a:ext>
              </a:extLst>
            </p:cNvPr>
            <p:cNvSpPr/>
            <p:nvPr/>
          </p:nvSpPr>
          <p:spPr>
            <a:xfrm>
              <a:off x="0" y="0"/>
              <a:ext cx="382309" cy="119033"/>
            </a:xfrm>
            <a:custGeom>
              <a:avLst/>
              <a:gdLst/>
              <a:ahLst/>
              <a:cxnLst/>
              <a:rect l="l" t="t" r="r" b="b"/>
              <a:pathLst>
                <a:path w="382309" h="119033">
                  <a:moveTo>
                    <a:pt x="42962" y="0"/>
                  </a:moveTo>
                  <a:lnTo>
                    <a:pt x="339347" y="0"/>
                  </a:lnTo>
                  <a:cubicBezTo>
                    <a:pt x="350741" y="0"/>
                    <a:pt x="361668" y="4526"/>
                    <a:pt x="369725" y="12583"/>
                  </a:cubicBezTo>
                  <a:cubicBezTo>
                    <a:pt x="377782" y="20640"/>
                    <a:pt x="382309" y="31568"/>
                    <a:pt x="382309" y="42962"/>
                  </a:cubicBezTo>
                  <a:lnTo>
                    <a:pt x="382309" y="76071"/>
                  </a:lnTo>
                  <a:cubicBezTo>
                    <a:pt x="382309" y="87466"/>
                    <a:pt x="377782" y="98393"/>
                    <a:pt x="369725" y="106450"/>
                  </a:cubicBezTo>
                  <a:cubicBezTo>
                    <a:pt x="361668" y="114507"/>
                    <a:pt x="350741" y="119033"/>
                    <a:pt x="339347" y="119033"/>
                  </a:cubicBezTo>
                  <a:lnTo>
                    <a:pt x="42962" y="119033"/>
                  </a:lnTo>
                  <a:cubicBezTo>
                    <a:pt x="31568" y="119033"/>
                    <a:pt x="20640" y="114507"/>
                    <a:pt x="12583" y="106450"/>
                  </a:cubicBezTo>
                  <a:cubicBezTo>
                    <a:pt x="4526" y="98393"/>
                    <a:pt x="0" y="87466"/>
                    <a:pt x="0" y="76071"/>
                  </a:cubicBezTo>
                  <a:lnTo>
                    <a:pt x="0" y="42962"/>
                  </a:lnTo>
                  <a:cubicBezTo>
                    <a:pt x="0" y="31568"/>
                    <a:pt x="4526" y="20640"/>
                    <a:pt x="12583" y="12583"/>
                  </a:cubicBezTo>
                  <a:cubicBezTo>
                    <a:pt x="20640" y="4526"/>
                    <a:pt x="31568" y="0"/>
                    <a:pt x="42962" y="0"/>
                  </a:cubicBezTo>
                  <a:close/>
                </a:path>
              </a:pathLst>
            </a:custGeom>
            <a:solidFill>
              <a:srgbClr val="59196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48" name="TextBox 7">
              <a:extLst>
                <a:ext uri="{FF2B5EF4-FFF2-40B4-BE49-F238E27FC236}">
                  <a16:creationId xmlns:a16="http://schemas.microsoft.com/office/drawing/2014/main" id="{D6E80E63-3540-CBEA-AD03-E79ACBBEEE0D}"/>
                </a:ext>
              </a:extLst>
            </p:cNvPr>
            <p:cNvSpPr txBox="1"/>
            <p:nvPr/>
          </p:nvSpPr>
          <p:spPr>
            <a:xfrm>
              <a:off x="0" y="-47625"/>
              <a:ext cx="382309" cy="166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en-US" sz="2294" spc="22" dirty="0">
                  <a:solidFill>
                    <a:srgbClr val="FFFFFF"/>
                  </a:solidFill>
                  <a:latin typeface="Canva Sans 1 Bold"/>
                </a:rPr>
                <a:t>04</a:t>
              </a:r>
            </a:p>
          </p:txBody>
        </p:sp>
      </p:grpSp>
      <p:sp>
        <p:nvSpPr>
          <p:cNvPr id="50" name="TextBox 28">
            <a:extLst>
              <a:ext uri="{FF2B5EF4-FFF2-40B4-BE49-F238E27FC236}">
                <a16:creationId xmlns:a16="http://schemas.microsoft.com/office/drawing/2014/main" id="{B0C1B609-88FF-5ADC-5661-642DD59CFE06}"/>
              </a:ext>
            </a:extLst>
          </p:cNvPr>
          <p:cNvSpPr txBox="1"/>
          <p:nvPr/>
        </p:nvSpPr>
        <p:spPr>
          <a:xfrm>
            <a:off x="8294912" y="3471323"/>
            <a:ext cx="9753600" cy="7751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40"/>
              </a:lnSpc>
              <a:spcBef>
                <a:spcPct val="0"/>
              </a:spcBef>
            </a:pP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Parceiros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para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estágios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empregos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para as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crianças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com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idade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para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trabalhar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.</a:t>
            </a:r>
          </a:p>
        </p:txBody>
      </p:sp>
      <p:sp>
        <p:nvSpPr>
          <p:cNvPr id="51" name="TextBox 28">
            <a:extLst>
              <a:ext uri="{FF2B5EF4-FFF2-40B4-BE49-F238E27FC236}">
                <a16:creationId xmlns:a16="http://schemas.microsoft.com/office/drawing/2014/main" id="{46BAF549-6D9C-C55F-A37F-5C38323C83D4}"/>
              </a:ext>
            </a:extLst>
          </p:cNvPr>
          <p:cNvSpPr txBox="1"/>
          <p:nvPr/>
        </p:nvSpPr>
        <p:spPr>
          <a:xfrm>
            <a:off x="8305798" y="4634898"/>
            <a:ext cx="9753600" cy="377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40"/>
              </a:lnSpc>
              <a:spcBef>
                <a:spcPct val="0"/>
              </a:spcBef>
            </a:pP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Carteiras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, mesas 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secretárias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para as salas 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direcção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da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escola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.</a:t>
            </a:r>
          </a:p>
        </p:txBody>
      </p:sp>
      <p:grpSp>
        <p:nvGrpSpPr>
          <p:cNvPr id="52" name="Group 5">
            <a:extLst>
              <a:ext uri="{FF2B5EF4-FFF2-40B4-BE49-F238E27FC236}">
                <a16:creationId xmlns:a16="http://schemas.microsoft.com/office/drawing/2014/main" id="{38CB9814-313C-8986-2A0B-B44A9B5C4BC6}"/>
              </a:ext>
            </a:extLst>
          </p:cNvPr>
          <p:cNvGrpSpPr/>
          <p:nvPr/>
        </p:nvGrpSpPr>
        <p:grpSpPr>
          <a:xfrm>
            <a:off x="5413747" y="5489754"/>
            <a:ext cx="2522856" cy="785501"/>
            <a:chOff x="0" y="0"/>
            <a:chExt cx="382309" cy="119033"/>
          </a:xfrm>
        </p:grpSpPr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4D07DDC7-8B53-2B76-AC5F-A8ABDB32F1E2}"/>
                </a:ext>
              </a:extLst>
            </p:cNvPr>
            <p:cNvSpPr/>
            <p:nvPr/>
          </p:nvSpPr>
          <p:spPr>
            <a:xfrm>
              <a:off x="0" y="0"/>
              <a:ext cx="382309" cy="119033"/>
            </a:xfrm>
            <a:custGeom>
              <a:avLst/>
              <a:gdLst/>
              <a:ahLst/>
              <a:cxnLst/>
              <a:rect l="l" t="t" r="r" b="b"/>
              <a:pathLst>
                <a:path w="382309" h="119033">
                  <a:moveTo>
                    <a:pt x="42962" y="0"/>
                  </a:moveTo>
                  <a:lnTo>
                    <a:pt x="339347" y="0"/>
                  </a:lnTo>
                  <a:cubicBezTo>
                    <a:pt x="350741" y="0"/>
                    <a:pt x="361668" y="4526"/>
                    <a:pt x="369725" y="12583"/>
                  </a:cubicBezTo>
                  <a:cubicBezTo>
                    <a:pt x="377782" y="20640"/>
                    <a:pt x="382309" y="31568"/>
                    <a:pt x="382309" y="42962"/>
                  </a:cubicBezTo>
                  <a:lnTo>
                    <a:pt x="382309" y="76071"/>
                  </a:lnTo>
                  <a:cubicBezTo>
                    <a:pt x="382309" y="87466"/>
                    <a:pt x="377782" y="98393"/>
                    <a:pt x="369725" y="106450"/>
                  </a:cubicBezTo>
                  <a:cubicBezTo>
                    <a:pt x="361668" y="114507"/>
                    <a:pt x="350741" y="119033"/>
                    <a:pt x="339347" y="119033"/>
                  </a:cubicBezTo>
                  <a:lnTo>
                    <a:pt x="42962" y="119033"/>
                  </a:lnTo>
                  <a:cubicBezTo>
                    <a:pt x="31568" y="119033"/>
                    <a:pt x="20640" y="114507"/>
                    <a:pt x="12583" y="106450"/>
                  </a:cubicBezTo>
                  <a:cubicBezTo>
                    <a:pt x="4526" y="98393"/>
                    <a:pt x="0" y="87466"/>
                    <a:pt x="0" y="76071"/>
                  </a:cubicBezTo>
                  <a:lnTo>
                    <a:pt x="0" y="42962"/>
                  </a:lnTo>
                  <a:cubicBezTo>
                    <a:pt x="0" y="31568"/>
                    <a:pt x="4526" y="20640"/>
                    <a:pt x="12583" y="12583"/>
                  </a:cubicBezTo>
                  <a:cubicBezTo>
                    <a:pt x="20640" y="4526"/>
                    <a:pt x="31568" y="0"/>
                    <a:pt x="42962" y="0"/>
                  </a:cubicBezTo>
                  <a:close/>
                </a:path>
              </a:pathLst>
            </a:custGeom>
            <a:solidFill>
              <a:srgbClr val="59196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4" name="TextBox 7">
              <a:extLst>
                <a:ext uri="{FF2B5EF4-FFF2-40B4-BE49-F238E27FC236}">
                  <a16:creationId xmlns:a16="http://schemas.microsoft.com/office/drawing/2014/main" id="{E9A1CFCC-5C9B-DD36-697C-4098DF76B2CA}"/>
                </a:ext>
              </a:extLst>
            </p:cNvPr>
            <p:cNvSpPr txBox="1"/>
            <p:nvPr/>
          </p:nvSpPr>
          <p:spPr>
            <a:xfrm>
              <a:off x="0" y="-47625"/>
              <a:ext cx="382309" cy="166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en-US" sz="2294" spc="22" dirty="0">
                  <a:solidFill>
                    <a:srgbClr val="FFFFFF"/>
                  </a:solidFill>
                  <a:latin typeface="Canva Sans 1 Bold"/>
                </a:rPr>
                <a:t>05</a:t>
              </a:r>
            </a:p>
          </p:txBody>
        </p:sp>
      </p:grpSp>
      <p:sp>
        <p:nvSpPr>
          <p:cNvPr id="55" name="TextBox 28">
            <a:extLst>
              <a:ext uri="{FF2B5EF4-FFF2-40B4-BE49-F238E27FC236}">
                <a16:creationId xmlns:a16="http://schemas.microsoft.com/office/drawing/2014/main" id="{B136DDDE-47AD-0ECA-1926-DA31043B438A}"/>
              </a:ext>
            </a:extLst>
          </p:cNvPr>
          <p:cNvSpPr txBox="1"/>
          <p:nvPr/>
        </p:nvSpPr>
        <p:spPr>
          <a:xfrm>
            <a:off x="8322126" y="5489754"/>
            <a:ext cx="9753600" cy="7751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40"/>
              </a:lnSpc>
              <a:spcBef>
                <a:spcPct val="0"/>
              </a:spcBef>
            </a:pP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Material de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higiene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pessoal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(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pensos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,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fraldas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,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escovas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de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dentes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,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etc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) 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produtos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de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limpeza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.</a:t>
            </a:r>
          </a:p>
        </p:txBody>
      </p:sp>
      <p:grpSp>
        <p:nvGrpSpPr>
          <p:cNvPr id="58" name="Group 5">
            <a:extLst>
              <a:ext uri="{FF2B5EF4-FFF2-40B4-BE49-F238E27FC236}">
                <a16:creationId xmlns:a16="http://schemas.microsoft.com/office/drawing/2014/main" id="{5432104F-3180-2B24-5A81-83645E888EBD}"/>
              </a:ext>
            </a:extLst>
          </p:cNvPr>
          <p:cNvGrpSpPr/>
          <p:nvPr/>
        </p:nvGrpSpPr>
        <p:grpSpPr>
          <a:xfrm>
            <a:off x="5450100" y="6483668"/>
            <a:ext cx="2522856" cy="785501"/>
            <a:chOff x="0" y="0"/>
            <a:chExt cx="382309" cy="119033"/>
          </a:xfrm>
        </p:grpSpPr>
        <p:sp>
          <p:nvSpPr>
            <p:cNvPr id="59" name="Freeform 6">
              <a:extLst>
                <a:ext uri="{FF2B5EF4-FFF2-40B4-BE49-F238E27FC236}">
                  <a16:creationId xmlns:a16="http://schemas.microsoft.com/office/drawing/2014/main" id="{14134E34-428D-2A9E-4A7F-F9F76A9D6B11}"/>
                </a:ext>
              </a:extLst>
            </p:cNvPr>
            <p:cNvSpPr/>
            <p:nvPr/>
          </p:nvSpPr>
          <p:spPr>
            <a:xfrm>
              <a:off x="0" y="0"/>
              <a:ext cx="382309" cy="119033"/>
            </a:xfrm>
            <a:custGeom>
              <a:avLst/>
              <a:gdLst/>
              <a:ahLst/>
              <a:cxnLst/>
              <a:rect l="l" t="t" r="r" b="b"/>
              <a:pathLst>
                <a:path w="382309" h="119033">
                  <a:moveTo>
                    <a:pt x="42962" y="0"/>
                  </a:moveTo>
                  <a:lnTo>
                    <a:pt x="339347" y="0"/>
                  </a:lnTo>
                  <a:cubicBezTo>
                    <a:pt x="350741" y="0"/>
                    <a:pt x="361668" y="4526"/>
                    <a:pt x="369725" y="12583"/>
                  </a:cubicBezTo>
                  <a:cubicBezTo>
                    <a:pt x="377782" y="20640"/>
                    <a:pt x="382309" y="31568"/>
                    <a:pt x="382309" y="42962"/>
                  </a:cubicBezTo>
                  <a:lnTo>
                    <a:pt x="382309" y="76071"/>
                  </a:lnTo>
                  <a:cubicBezTo>
                    <a:pt x="382309" y="87466"/>
                    <a:pt x="377782" y="98393"/>
                    <a:pt x="369725" y="106450"/>
                  </a:cubicBezTo>
                  <a:cubicBezTo>
                    <a:pt x="361668" y="114507"/>
                    <a:pt x="350741" y="119033"/>
                    <a:pt x="339347" y="119033"/>
                  </a:cubicBezTo>
                  <a:lnTo>
                    <a:pt x="42962" y="119033"/>
                  </a:lnTo>
                  <a:cubicBezTo>
                    <a:pt x="31568" y="119033"/>
                    <a:pt x="20640" y="114507"/>
                    <a:pt x="12583" y="106450"/>
                  </a:cubicBezTo>
                  <a:cubicBezTo>
                    <a:pt x="4526" y="98393"/>
                    <a:pt x="0" y="87466"/>
                    <a:pt x="0" y="76071"/>
                  </a:cubicBezTo>
                  <a:lnTo>
                    <a:pt x="0" y="42962"/>
                  </a:lnTo>
                  <a:cubicBezTo>
                    <a:pt x="0" y="31568"/>
                    <a:pt x="4526" y="20640"/>
                    <a:pt x="12583" y="12583"/>
                  </a:cubicBezTo>
                  <a:cubicBezTo>
                    <a:pt x="20640" y="4526"/>
                    <a:pt x="31568" y="0"/>
                    <a:pt x="42962" y="0"/>
                  </a:cubicBezTo>
                  <a:close/>
                </a:path>
              </a:pathLst>
            </a:custGeom>
            <a:solidFill>
              <a:srgbClr val="59196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60" name="TextBox 7">
              <a:extLst>
                <a:ext uri="{FF2B5EF4-FFF2-40B4-BE49-F238E27FC236}">
                  <a16:creationId xmlns:a16="http://schemas.microsoft.com/office/drawing/2014/main" id="{32CF784F-80B3-0ACA-15DF-6FA5AA75EADC}"/>
                </a:ext>
              </a:extLst>
            </p:cNvPr>
            <p:cNvSpPr txBox="1"/>
            <p:nvPr/>
          </p:nvSpPr>
          <p:spPr>
            <a:xfrm>
              <a:off x="0" y="-47625"/>
              <a:ext cx="382309" cy="166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en-US" sz="2294" spc="22" dirty="0">
                  <a:solidFill>
                    <a:srgbClr val="FFFFFF"/>
                  </a:solidFill>
                  <a:latin typeface="Canva Sans 1 Bold"/>
                </a:rPr>
                <a:t>06</a:t>
              </a:r>
            </a:p>
          </p:txBody>
        </p:sp>
      </p:grpSp>
      <p:sp>
        <p:nvSpPr>
          <p:cNvPr id="61" name="TextBox 28">
            <a:extLst>
              <a:ext uri="{FF2B5EF4-FFF2-40B4-BE49-F238E27FC236}">
                <a16:creationId xmlns:a16="http://schemas.microsoft.com/office/drawing/2014/main" id="{25BBBF2B-D475-3989-3929-F94CB11ABACE}"/>
              </a:ext>
            </a:extLst>
          </p:cNvPr>
          <p:cNvSpPr txBox="1"/>
          <p:nvPr/>
        </p:nvSpPr>
        <p:spPr>
          <a:xfrm>
            <a:off x="8294911" y="6603372"/>
            <a:ext cx="9753600" cy="377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40"/>
              </a:lnSpc>
              <a:spcBef>
                <a:spcPct val="0"/>
              </a:spcBef>
            </a:pP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Montagem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apetrechamento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de sala de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informática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.</a:t>
            </a:r>
          </a:p>
        </p:txBody>
      </p:sp>
      <p:grpSp>
        <p:nvGrpSpPr>
          <p:cNvPr id="62" name="Group 5">
            <a:extLst>
              <a:ext uri="{FF2B5EF4-FFF2-40B4-BE49-F238E27FC236}">
                <a16:creationId xmlns:a16="http://schemas.microsoft.com/office/drawing/2014/main" id="{ACC013B0-56C1-A028-A0F9-689FA25DB672}"/>
              </a:ext>
            </a:extLst>
          </p:cNvPr>
          <p:cNvGrpSpPr/>
          <p:nvPr/>
        </p:nvGrpSpPr>
        <p:grpSpPr>
          <a:xfrm>
            <a:off x="5450100" y="7425863"/>
            <a:ext cx="2522856" cy="785501"/>
            <a:chOff x="0" y="0"/>
            <a:chExt cx="382309" cy="119033"/>
          </a:xfrm>
        </p:grpSpPr>
        <p:sp>
          <p:nvSpPr>
            <p:cNvPr id="63" name="Freeform 6">
              <a:extLst>
                <a:ext uri="{FF2B5EF4-FFF2-40B4-BE49-F238E27FC236}">
                  <a16:creationId xmlns:a16="http://schemas.microsoft.com/office/drawing/2014/main" id="{5ECA7AD8-E006-3B56-F9E2-BBBA92D64899}"/>
                </a:ext>
              </a:extLst>
            </p:cNvPr>
            <p:cNvSpPr/>
            <p:nvPr/>
          </p:nvSpPr>
          <p:spPr>
            <a:xfrm>
              <a:off x="0" y="0"/>
              <a:ext cx="382309" cy="119033"/>
            </a:xfrm>
            <a:custGeom>
              <a:avLst/>
              <a:gdLst/>
              <a:ahLst/>
              <a:cxnLst/>
              <a:rect l="l" t="t" r="r" b="b"/>
              <a:pathLst>
                <a:path w="382309" h="119033">
                  <a:moveTo>
                    <a:pt x="42962" y="0"/>
                  </a:moveTo>
                  <a:lnTo>
                    <a:pt x="339347" y="0"/>
                  </a:lnTo>
                  <a:cubicBezTo>
                    <a:pt x="350741" y="0"/>
                    <a:pt x="361668" y="4526"/>
                    <a:pt x="369725" y="12583"/>
                  </a:cubicBezTo>
                  <a:cubicBezTo>
                    <a:pt x="377782" y="20640"/>
                    <a:pt x="382309" y="31568"/>
                    <a:pt x="382309" y="42962"/>
                  </a:cubicBezTo>
                  <a:lnTo>
                    <a:pt x="382309" y="76071"/>
                  </a:lnTo>
                  <a:cubicBezTo>
                    <a:pt x="382309" y="87466"/>
                    <a:pt x="377782" y="98393"/>
                    <a:pt x="369725" y="106450"/>
                  </a:cubicBezTo>
                  <a:cubicBezTo>
                    <a:pt x="361668" y="114507"/>
                    <a:pt x="350741" y="119033"/>
                    <a:pt x="339347" y="119033"/>
                  </a:cubicBezTo>
                  <a:lnTo>
                    <a:pt x="42962" y="119033"/>
                  </a:lnTo>
                  <a:cubicBezTo>
                    <a:pt x="31568" y="119033"/>
                    <a:pt x="20640" y="114507"/>
                    <a:pt x="12583" y="106450"/>
                  </a:cubicBezTo>
                  <a:cubicBezTo>
                    <a:pt x="4526" y="98393"/>
                    <a:pt x="0" y="87466"/>
                    <a:pt x="0" y="76071"/>
                  </a:cubicBezTo>
                  <a:lnTo>
                    <a:pt x="0" y="42962"/>
                  </a:lnTo>
                  <a:cubicBezTo>
                    <a:pt x="0" y="31568"/>
                    <a:pt x="4526" y="20640"/>
                    <a:pt x="12583" y="12583"/>
                  </a:cubicBezTo>
                  <a:cubicBezTo>
                    <a:pt x="20640" y="4526"/>
                    <a:pt x="31568" y="0"/>
                    <a:pt x="42962" y="0"/>
                  </a:cubicBezTo>
                  <a:close/>
                </a:path>
              </a:pathLst>
            </a:custGeom>
            <a:solidFill>
              <a:srgbClr val="59196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64" name="TextBox 7">
              <a:extLst>
                <a:ext uri="{FF2B5EF4-FFF2-40B4-BE49-F238E27FC236}">
                  <a16:creationId xmlns:a16="http://schemas.microsoft.com/office/drawing/2014/main" id="{4E888064-4258-3633-9BB5-03CC10BFD33F}"/>
                </a:ext>
              </a:extLst>
            </p:cNvPr>
            <p:cNvSpPr txBox="1"/>
            <p:nvPr/>
          </p:nvSpPr>
          <p:spPr>
            <a:xfrm>
              <a:off x="0" y="-47625"/>
              <a:ext cx="382309" cy="166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en-US" sz="2294" spc="22" dirty="0">
                  <a:solidFill>
                    <a:srgbClr val="FFFFFF"/>
                  </a:solidFill>
                  <a:latin typeface="Canva Sans 1 Bold"/>
                </a:rPr>
                <a:t>07</a:t>
              </a:r>
            </a:p>
          </p:txBody>
        </p:sp>
      </p:grpSp>
      <p:sp>
        <p:nvSpPr>
          <p:cNvPr id="65" name="TextBox 28">
            <a:extLst>
              <a:ext uri="{FF2B5EF4-FFF2-40B4-BE49-F238E27FC236}">
                <a16:creationId xmlns:a16="http://schemas.microsoft.com/office/drawing/2014/main" id="{F66DA638-7E74-A984-C13F-F94C9C7FDA7C}"/>
              </a:ext>
            </a:extLst>
          </p:cNvPr>
          <p:cNvSpPr txBox="1"/>
          <p:nvPr/>
        </p:nvSpPr>
        <p:spPr>
          <a:xfrm>
            <a:off x="8305798" y="7448380"/>
            <a:ext cx="9753600" cy="7751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40"/>
              </a:lnSpc>
              <a:spcBef>
                <a:spcPct val="0"/>
              </a:spcBef>
            </a:pP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Material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administrativo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e escolar para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escola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, outros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brinquedos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e material para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crianças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.</a:t>
            </a:r>
          </a:p>
        </p:txBody>
      </p:sp>
      <p:grpSp>
        <p:nvGrpSpPr>
          <p:cNvPr id="66" name="Group 5">
            <a:extLst>
              <a:ext uri="{FF2B5EF4-FFF2-40B4-BE49-F238E27FC236}">
                <a16:creationId xmlns:a16="http://schemas.microsoft.com/office/drawing/2014/main" id="{E3A9D8AD-8D59-E863-4360-AEFC04D756DB}"/>
              </a:ext>
            </a:extLst>
          </p:cNvPr>
          <p:cNvGrpSpPr/>
          <p:nvPr/>
        </p:nvGrpSpPr>
        <p:grpSpPr>
          <a:xfrm>
            <a:off x="5477315" y="8483083"/>
            <a:ext cx="2522856" cy="785501"/>
            <a:chOff x="0" y="0"/>
            <a:chExt cx="382309" cy="119033"/>
          </a:xfrm>
        </p:grpSpPr>
        <p:sp>
          <p:nvSpPr>
            <p:cNvPr id="67" name="Freeform 6">
              <a:extLst>
                <a:ext uri="{FF2B5EF4-FFF2-40B4-BE49-F238E27FC236}">
                  <a16:creationId xmlns:a16="http://schemas.microsoft.com/office/drawing/2014/main" id="{C2F7959D-703B-4101-D192-3E1D6AA7DB37}"/>
                </a:ext>
              </a:extLst>
            </p:cNvPr>
            <p:cNvSpPr/>
            <p:nvPr/>
          </p:nvSpPr>
          <p:spPr>
            <a:xfrm>
              <a:off x="0" y="0"/>
              <a:ext cx="382309" cy="119033"/>
            </a:xfrm>
            <a:custGeom>
              <a:avLst/>
              <a:gdLst/>
              <a:ahLst/>
              <a:cxnLst/>
              <a:rect l="l" t="t" r="r" b="b"/>
              <a:pathLst>
                <a:path w="382309" h="119033">
                  <a:moveTo>
                    <a:pt x="42962" y="0"/>
                  </a:moveTo>
                  <a:lnTo>
                    <a:pt x="339347" y="0"/>
                  </a:lnTo>
                  <a:cubicBezTo>
                    <a:pt x="350741" y="0"/>
                    <a:pt x="361668" y="4526"/>
                    <a:pt x="369725" y="12583"/>
                  </a:cubicBezTo>
                  <a:cubicBezTo>
                    <a:pt x="377782" y="20640"/>
                    <a:pt x="382309" y="31568"/>
                    <a:pt x="382309" y="42962"/>
                  </a:cubicBezTo>
                  <a:lnTo>
                    <a:pt x="382309" y="76071"/>
                  </a:lnTo>
                  <a:cubicBezTo>
                    <a:pt x="382309" y="87466"/>
                    <a:pt x="377782" y="98393"/>
                    <a:pt x="369725" y="106450"/>
                  </a:cubicBezTo>
                  <a:cubicBezTo>
                    <a:pt x="361668" y="114507"/>
                    <a:pt x="350741" y="119033"/>
                    <a:pt x="339347" y="119033"/>
                  </a:cubicBezTo>
                  <a:lnTo>
                    <a:pt x="42962" y="119033"/>
                  </a:lnTo>
                  <a:cubicBezTo>
                    <a:pt x="31568" y="119033"/>
                    <a:pt x="20640" y="114507"/>
                    <a:pt x="12583" y="106450"/>
                  </a:cubicBezTo>
                  <a:cubicBezTo>
                    <a:pt x="4526" y="98393"/>
                    <a:pt x="0" y="87466"/>
                    <a:pt x="0" y="76071"/>
                  </a:cubicBezTo>
                  <a:lnTo>
                    <a:pt x="0" y="42962"/>
                  </a:lnTo>
                  <a:cubicBezTo>
                    <a:pt x="0" y="31568"/>
                    <a:pt x="4526" y="20640"/>
                    <a:pt x="12583" y="12583"/>
                  </a:cubicBezTo>
                  <a:cubicBezTo>
                    <a:pt x="20640" y="4526"/>
                    <a:pt x="31568" y="0"/>
                    <a:pt x="42962" y="0"/>
                  </a:cubicBezTo>
                  <a:close/>
                </a:path>
              </a:pathLst>
            </a:custGeom>
            <a:solidFill>
              <a:srgbClr val="59196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68" name="TextBox 7">
              <a:extLst>
                <a:ext uri="{FF2B5EF4-FFF2-40B4-BE49-F238E27FC236}">
                  <a16:creationId xmlns:a16="http://schemas.microsoft.com/office/drawing/2014/main" id="{19AD7F47-2C43-D744-385E-D4C2B6F8305E}"/>
                </a:ext>
              </a:extLst>
            </p:cNvPr>
            <p:cNvSpPr txBox="1"/>
            <p:nvPr/>
          </p:nvSpPr>
          <p:spPr>
            <a:xfrm>
              <a:off x="0" y="-47625"/>
              <a:ext cx="382309" cy="166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en-US" sz="2294" spc="22" dirty="0">
                  <a:solidFill>
                    <a:srgbClr val="FFFFFF"/>
                  </a:solidFill>
                  <a:latin typeface="Canva Sans 1 Bold"/>
                </a:rPr>
                <a:t>08</a:t>
              </a:r>
            </a:p>
          </p:txBody>
        </p:sp>
      </p:grpSp>
      <p:sp>
        <p:nvSpPr>
          <p:cNvPr id="69" name="TextBox 28">
            <a:extLst>
              <a:ext uri="{FF2B5EF4-FFF2-40B4-BE49-F238E27FC236}">
                <a16:creationId xmlns:a16="http://schemas.microsoft.com/office/drawing/2014/main" id="{54969FC2-DC66-6E33-1096-A7199788B462}"/>
              </a:ext>
            </a:extLst>
          </p:cNvPr>
          <p:cNvSpPr txBox="1"/>
          <p:nvPr/>
        </p:nvSpPr>
        <p:spPr>
          <a:xfrm>
            <a:off x="8322125" y="8719089"/>
            <a:ext cx="9753600" cy="377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40"/>
              </a:lnSpc>
              <a:spcBef>
                <a:spcPct val="0"/>
              </a:spcBef>
            </a:pP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Mesas,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cadeiras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panos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para a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decoração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do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salão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multi-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uso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.</a:t>
            </a:r>
          </a:p>
        </p:txBody>
      </p:sp>
      <p:grpSp>
        <p:nvGrpSpPr>
          <p:cNvPr id="70" name="Group 5">
            <a:extLst>
              <a:ext uri="{FF2B5EF4-FFF2-40B4-BE49-F238E27FC236}">
                <a16:creationId xmlns:a16="http://schemas.microsoft.com/office/drawing/2014/main" id="{19C718BF-683E-0D2E-3DC7-1B74A45D6993}"/>
              </a:ext>
            </a:extLst>
          </p:cNvPr>
          <p:cNvGrpSpPr/>
          <p:nvPr/>
        </p:nvGrpSpPr>
        <p:grpSpPr>
          <a:xfrm>
            <a:off x="5466429" y="9394800"/>
            <a:ext cx="2522856" cy="785501"/>
            <a:chOff x="0" y="0"/>
            <a:chExt cx="382309" cy="119033"/>
          </a:xfrm>
        </p:grpSpPr>
        <p:sp>
          <p:nvSpPr>
            <p:cNvPr id="71" name="Freeform 6">
              <a:extLst>
                <a:ext uri="{FF2B5EF4-FFF2-40B4-BE49-F238E27FC236}">
                  <a16:creationId xmlns:a16="http://schemas.microsoft.com/office/drawing/2014/main" id="{A5EB99FA-3672-FB0A-3BE8-C61DC94A1ADA}"/>
                </a:ext>
              </a:extLst>
            </p:cNvPr>
            <p:cNvSpPr/>
            <p:nvPr/>
          </p:nvSpPr>
          <p:spPr>
            <a:xfrm>
              <a:off x="0" y="0"/>
              <a:ext cx="382309" cy="119033"/>
            </a:xfrm>
            <a:custGeom>
              <a:avLst/>
              <a:gdLst/>
              <a:ahLst/>
              <a:cxnLst/>
              <a:rect l="l" t="t" r="r" b="b"/>
              <a:pathLst>
                <a:path w="382309" h="119033">
                  <a:moveTo>
                    <a:pt x="42962" y="0"/>
                  </a:moveTo>
                  <a:lnTo>
                    <a:pt x="339347" y="0"/>
                  </a:lnTo>
                  <a:cubicBezTo>
                    <a:pt x="350741" y="0"/>
                    <a:pt x="361668" y="4526"/>
                    <a:pt x="369725" y="12583"/>
                  </a:cubicBezTo>
                  <a:cubicBezTo>
                    <a:pt x="377782" y="20640"/>
                    <a:pt x="382309" y="31568"/>
                    <a:pt x="382309" y="42962"/>
                  </a:cubicBezTo>
                  <a:lnTo>
                    <a:pt x="382309" y="76071"/>
                  </a:lnTo>
                  <a:cubicBezTo>
                    <a:pt x="382309" y="87466"/>
                    <a:pt x="377782" y="98393"/>
                    <a:pt x="369725" y="106450"/>
                  </a:cubicBezTo>
                  <a:cubicBezTo>
                    <a:pt x="361668" y="114507"/>
                    <a:pt x="350741" y="119033"/>
                    <a:pt x="339347" y="119033"/>
                  </a:cubicBezTo>
                  <a:lnTo>
                    <a:pt x="42962" y="119033"/>
                  </a:lnTo>
                  <a:cubicBezTo>
                    <a:pt x="31568" y="119033"/>
                    <a:pt x="20640" y="114507"/>
                    <a:pt x="12583" y="106450"/>
                  </a:cubicBezTo>
                  <a:cubicBezTo>
                    <a:pt x="4526" y="98393"/>
                    <a:pt x="0" y="87466"/>
                    <a:pt x="0" y="76071"/>
                  </a:cubicBezTo>
                  <a:lnTo>
                    <a:pt x="0" y="42962"/>
                  </a:lnTo>
                  <a:cubicBezTo>
                    <a:pt x="0" y="31568"/>
                    <a:pt x="4526" y="20640"/>
                    <a:pt x="12583" y="12583"/>
                  </a:cubicBezTo>
                  <a:cubicBezTo>
                    <a:pt x="20640" y="4526"/>
                    <a:pt x="31568" y="0"/>
                    <a:pt x="42962" y="0"/>
                  </a:cubicBezTo>
                  <a:close/>
                </a:path>
              </a:pathLst>
            </a:custGeom>
            <a:solidFill>
              <a:srgbClr val="59196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72" name="TextBox 7">
              <a:extLst>
                <a:ext uri="{FF2B5EF4-FFF2-40B4-BE49-F238E27FC236}">
                  <a16:creationId xmlns:a16="http://schemas.microsoft.com/office/drawing/2014/main" id="{BD16F19B-5FA3-96FF-EBE1-FA7471E766BC}"/>
                </a:ext>
              </a:extLst>
            </p:cNvPr>
            <p:cNvSpPr txBox="1"/>
            <p:nvPr/>
          </p:nvSpPr>
          <p:spPr>
            <a:xfrm>
              <a:off x="0" y="-47625"/>
              <a:ext cx="382309" cy="166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en-US" sz="2294" spc="22" dirty="0">
                  <a:solidFill>
                    <a:srgbClr val="FFFFFF"/>
                  </a:solidFill>
                  <a:latin typeface="Canva Sans 1 Bold"/>
                </a:rPr>
                <a:t>09</a:t>
              </a:r>
            </a:p>
          </p:txBody>
        </p:sp>
      </p:grpSp>
      <p:sp>
        <p:nvSpPr>
          <p:cNvPr id="73" name="TextBox 28">
            <a:extLst>
              <a:ext uri="{FF2B5EF4-FFF2-40B4-BE49-F238E27FC236}">
                <a16:creationId xmlns:a16="http://schemas.microsoft.com/office/drawing/2014/main" id="{2CF72571-BA05-26FE-1296-3C6600DABDEE}"/>
              </a:ext>
            </a:extLst>
          </p:cNvPr>
          <p:cNvSpPr txBox="1"/>
          <p:nvPr/>
        </p:nvSpPr>
        <p:spPr>
          <a:xfrm>
            <a:off x="8305798" y="9504462"/>
            <a:ext cx="9753600" cy="377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40"/>
              </a:lnSpc>
              <a:spcBef>
                <a:spcPct val="0"/>
              </a:spcBef>
            </a:pP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Reforço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do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pessoal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de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segurança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 e </a:t>
            </a:r>
            <a:r>
              <a:rPr lang="en-US" sz="2400" b="1" spc="22" dirty="0" err="1">
                <a:solidFill>
                  <a:srgbClr val="000000"/>
                </a:solidFill>
                <a:latin typeface="Canva Sans 1"/>
              </a:rPr>
              <a:t>administrativo</a:t>
            </a:r>
            <a:r>
              <a:rPr lang="en-US" sz="2400" b="1" spc="22" dirty="0">
                <a:solidFill>
                  <a:srgbClr val="000000"/>
                </a:solidFill>
                <a:latin typeface="Canva Sans 1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1580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19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52257" y="3255534"/>
            <a:ext cx="7720343" cy="404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30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128" dirty="0">
                <a:solidFill>
                  <a:srgbClr val="FFFFFF"/>
                </a:solidFill>
                <a:latin typeface="Canva Sans 2"/>
              </a:rPr>
              <a:t>Juntos Podemos transformer </a:t>
            </a:r>
            <a:r>
              <a:rPr lang="en-US" sz="3200" spc="128" dirty="0" err="1">
                <a:solidFill>
                  <a:srgbClr val="FFFFFF"/>
                </a:solidFill>
                <a:latin typeface="Canva Sans 2"/>
              </a:rPr>
              <a:t>vidas</a:t>
            </a:r>
            <a:r>
              <a:rPr lang="en-US" sz="3200" spc="128" dirty="0">
                <a:solidFill>
                  <a:srgbClr val="FFFFFF"/>
                </a:solidFill>
                <a:latin typeface="Canva Sans 2"/>
              </a:rPr>
              <a:t>!</a:t>
            </a:r>
            <a:endParaRPr kumimoji="0" lang="en-US" sz="3200" b="0" i="0" u="none" strike="noStrike" kern="1200" cap="none" spc="128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va Sans 2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7134519"/>
            <a:ext cx="18288000" cy="3152481"/>
            <a:chOff x="0" y="0"/>
            <a:chExt cx="4816593" cy="830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830283"/>
            </a:xfrm>
            <a:custGeom>
              <a:avLst/>
              <a:gdLst/>
              <a:ahLst/>
              <a:cxnLst/>
              <a:rect l="l" t="t" r="r" b="b"/>
              <a:pathLst>
                <a:path w="4816592" h="830283">
                  <a:moveTo>
                    <a:pt x="0" y="0"/>
                  </a:moveTo>
                  <a:lnTo>
                    <a:pt x="4816592" y="0"/>
                  </a:lnTo>
                  <a:lnTo>
                    <a:pt x="4816592" y="830283"/>
                  </a:lnTo>
                  <a:lnTo>
                    <a:pt x="0" y="830283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P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816593" cy="858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73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2400" y="1389198"/>
            <a:ext cx="17983199" cy="1150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62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73" b="0" i="0" u="none" strike="noStrike" kern="1200" cap="none" spc="348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Sugo Display Bold"/>
                <a:ea typeface="+mn-ea"/>
                <a:cs typeface="+mn-cs"/>
              </a:rPr>
              <a:t>FAÇA A DIFERENÇA COM UM PEQUENO GESTO!</a:t>
            </a:r>
          </a:p>
        </p:txBody>
      </p:sp>
      <p:sp>
        <p:nvSpPr>
          <p:cNvPr id="7" name="Freeform 7"/>
          <p:cNvSpPr/>
          <p:nvPr/>
        </p:nvSpPr>
        <p:spPr>
          <a:xfrm rot="5400000">
            <a:off x="7515519" y="5499848"/>
            <a:ext cx="3218862" cy="6459923"/>
          </a:xfrm>
          <a:custGeom>
            <a:avLst/>
            <a:gdLst/>
            <a:ahLst/>
            <a:cxnLst/>
            <a:rect l="l" t="t" r="r" b="b"/>
            <a:pathLst>
              <a:path w="3218862" h="6459923">
                <a:moveTo>
                  <a:pt x="0" y="0"/>
                </a:moveTo>
                <a:lnTo>
                  <a:pt x="3218862" y="0"/>
                </a:lnTo>
                <a:lnTo>
                  <a:pt x="3218862" y="6459923"/>
                </a:lnTo>
                <a:lnTo>
                  <a:pt x="0" y="64599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-564934" y="7110854"/>
            <a:ext cx="19379768" cy="3308908"/>
            <a:chOff x="0" y="0"/>
            <a:chExt cx="25839690" cy="4411877"/>
          </a:xfrm>
        </p:grpSpPr>
        <p:sp>
          <p:nvSpPr>
            <p:cNvPr id="9" name="Freeform 9"/>
            <p:cNvSpPr/>
            <p:nvPr/>
          </p:nvSpPr>
          <p:spPr>
            <a:xfrm rot="5400000">
              <a:off x="2160707" y="-2040645"/>
              <a:ext cx="4291816" cy="8613230"/>
            </a:xfrm>
            <a:custGeom>
              <a:avLst/>
              <a:gdLst/>
              <a:ahLst/>
              <a:cxnLst/>
              <a:rect l="l" t="t" r="r" b="b"/>
              <a:pathLst>
                <a:path w="4291816" h="8613230">
                  <a:moveTo>
                    <a:pt x="0" y="0"/>
                  </a:moveTo>
                  <a:lnTo>
                    <a:pt x="4291816" y="0"/>
                  </a:lnTo>
                  <a:lnTo>
                    <a:pt x="4291816" y="8613230"/>
                  </a:lnTo>
                  <a:lnTo>
                    <a:pt x="0" y="8613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P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reeform 10"/>
            <p:cNvSpPr/>
            <p:nvPr/>
          </p:nvSpPr>
          <p:spPr>
            <a:xfrm rot="5400000">
              <a:off x="19387167" y="-2160707"/>
              <a:ext cx="4291816" cy="8613230"/>
            </a:xfrm>
            <a:custGeom>
              <a:avLst/>
              <a:gdLst/>
              <a:ahLst/>
              <a:cxnLst/>
              <a:rect l="l" t="t" r="r" b="b"/>
              <a:pathLst>
                <a:path w="4291816" h="8613230">
                  <a:moveTo>
                    <a:pt x="0" y="0"/>
                  </a:moveTo>
                  <a:lnTo>
                    <a:pt x="4291816" y="0"/>
                  </a:lnTo>
                  <a:lnTo>
                    <a:pt x="4291816" y="8613230"/>
                  </a:lnTo>
                  <a:lnTo>
                    <a:pt x="0" y="8613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P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620530" y="5580370"/>
            <a:ext cx="3218862" cy="6459923"/>
          </a:xfrm>
          <a:custGeom>
            <a:avLst/>
            <a:gdLst/>
            <a:ahLst/>
            <a:cxnLst/>
            <a:rect l="l" t="t" r="r" b="b"/>
            <a:pathLst>
              <a:path w="3218862" h="6459923">
                <a:moveTo>
                  <a:pt x="0" y="0"/>
                </a:moveTo>
                <a:lnTo>
                  <a:pt x="3218862" y="0"/>
                </a:lnTo>
                <a:lnTo>
                  <a:pt x="3218862" y="6459922"/>
                </a:lnTo>
                <a:lnTo>
                  <a:pt x="0" y="6459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 rot="5400000">
            <a:off x="1620530" y="1913539"/>
            <a:ext cx="3218862" cy="6459923"/>
          </a:xfrm>
          <a:custGeom>
            <a:avLst/>
            <a:gdLst/>
            <a:ahLst/>
            <a:cxnLst/>
            <a:rect l="l" t="t" r="r" b="b"/>
            <a:pathLst>
              <a:path w="3218862" h="6459923">
                <a:moveTo>
                  <a:pt x="0" y="0"/>
                </a:moveTo>
                <a:lnTo>
                  <a:pt x="3218862" y="0"/>
                </a:lnTo>
                <a:lnTo>
                  <a:pt x="3218862" y="6459922"/>
                </a:lnTo>
                <a:lnTo>
                  <a:pt x="0" y="6459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 rot="5400000">
            <a:off x="1620530" y="-1620530"/>
            <a:ext cx="3218862" cy="6459923"/>
          </a:xfrm>
          <a:custGeom>
            <a:avLst/>
            <a:gdLst/>
            <a:ahLst/>
            <a:cxnLst/>
            <a:rect l="l" t="t" r="r" b="b"/>
            <a:pathLst>
              <a:path w="3218862" h="6459923">
                <a:moveTo>
                  <a:pt x="0" y="0"/>
                </a:moveTo>
                <a:lnTo>
                  <a:pt x="3218862" y="0"/>
                </a:lnTo>
                <a:lnTo>
                  <a:pt x="3218862" y="6459922"/>
                </a:lnTo>
                <a:lnTo>
                  <a:pt x="0" y="6459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6" name="Group 6"/>
          <p:cNvGrpSpPr/>
          <p:nvPr/>
        </p:nvGrpSpPr>
        <p:grpSpPr>
          <a:xfrm>
            <a:off x="5695930" y="4892477"/>
            <a:ext cx="11426892" cy="5411014"/>
            <a:chOff x="0" y="0"/>
            <a:chExt cx="15235856" cy="7214685"/>
          </a:xfrm>
        </p:grpSpPr>
        <p:sp>
          <p:nvSpPr>
            <p:cNvPr id="7" name="TextBox 7"/>
            <p:cNvSpPr txBox="1"/>
            <p:nvPr/>
          </p:nvSpPr>
          <p:spPr>
            <a:xfrm>
              <a:off x="0" y="3441960"/>
              <a:ext cx="15235856" cy="3028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851"/>
                </a:lnSpc>
              </a:pPr>
              <a:r>
                <a:rPr lang="en-US" sz="13465" dirty="0">
                  <a:solidFill>
                    <a:srgbClr val="FCB412"/>
                  </a:solidFill>
                  <a:latin typeface="Sugo Display"/>
                </a:rPr>
                <a:t>EducaNEE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343572" y="5568487"/>
              <a:ext cx="12548712" cy="16461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1"/>
                </a:lnSpc>
              </a:pPr>
              <a:r>
                <a:rPr lang="en-US" sz="7372" spc="-221">
                  <a:solidFill>
                    <a:srgbClr val="59196F"/>
                  </a:solidFill>
                  <a:latin typeface="Sugo Display"/>
                </a:rPr>
                <a:t>ser especial é cool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6951838" y="0"/>
              <a:ext cx="2740351" cy="2740351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B412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260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5234643" y="459219"/>
              <a:ext cx="4766570" cy="3354474"/>
            </a:xfrm>
            <a:custGeom>
              <a:avLst/>
              <a:gdLst/>
              <a:ahLst/>
              <a:cxnLst/>
              <a:rect l="l" t="t" r="r" b="b"/>
              <a:pathLst>
                <a:path w="4766570" h="3354474">
                  <a:moveTo>
                    <a:pt x="0" y="0"/>
                  </a:moveTo>
                  <a:lnTo>
                    <a:pt x="4766570" y="0"/>
                  </a:lnTo>
                  <a:lnTo>
                    <a:pt x="4766570" y="3354474"/>
                  </a:lnTo>
                  <a:lnTo>
                    <a:pt x="0" y="33544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grpSp>
          <p:nvGrpSpPr>
            <p:cNvPr id="13" name="Group 13"/>
            <p:cNvGrpSpPr/>
            <p:nvPr/>
          </p:nvGrpSpPr>
          <p:grpSpPr>
            <a:xfrm rot="400824">
              <a:off x="9635860" y="1749283"/>
              <a:ext cx="662840" cy="631770"/>
              <a:chOff x="0" y="0"/>
              <a:chExt cx="812800" cy="7747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53831" y="60502"/>
                <a:ext cx="705138" cy="672118"/>
              </a:xfrm>
              <a:custGeom>
                <a:avLst/>
                <a:gdLst/>
                <a:ahLst/>
                <a:cxnLst/>
                <a:rect l="l" t="t" r="r" b="b"/>
                <a:pathLst>
                  <a:path w="705138" h="672118">
                    <a:moveTo>
                      <a:pt x="378234" y="18659"/>
                    </a:moveTo>
                    <a:lnTo>
                      <a:pt x="422842" y="156245"/>
                    </a:lnTo>
                    <a:cubicBezTo>
                      <a:pt x="438144" y="203442"/>
                      <a:pt x="482110" y="235407"/>
                      <a:pt x="531725" y="235407"/>
                    </a:cubicBezTo>
                    <a:lnTo>
                      <a:pt x="675751" y="235407"/>
                    </a:lnTo>
                    <a:cubicBezTo>
                      <a:pt x="687480" y="235407"/>
                      <a:pt x="697877" y="242956"/>
                      <a:pt x="701508" y="254110"/>
                    </a:cubicBezTo>
                    <a:cubicBezTo>
                      <a:pt x="705138" y="265264"/>
                      <a:pt x="701177" y="277486"/>
                      <a:pt x="691695" y="284391"/>
                    </a:cubicBezTo>
                    <a:lnTo>
                      <a:pt x="575074" y="369305"/>
                    </a:lnTo>
                    <a:cubicBezTo>
                      <a:pt x="534946" y="398523"/>
                      <a:pt x="518156" y="450232"/>
                      <a:pt x="533465" y="497451"/>
                    </a:cubicBezTo>
                    <a:lnTo>
                      <a:pt x="578073" y="635037"/>
                    </a:lnTo>
                    <a:cubicBezTo>
                      <a:pt x="581684" y="646174"/>
                      <a:pt x="577711" y="658370"/>
                      <a:pt x="568233" y="665244"/>
                    </a:cubicBezTo>
                    <a:cubicBezTo>
                      <a:pt x="558755" y="672118"/>
                      <a:pt x="545929" y="672106"/>
                      <a:pt x="536464" y="665214"/>
                    </a:cubicBezTo>
                    <a:lnTo>
                      <a:pt x="419843" y="580301"/>
                    </a:lnTo>
                    <a:cubicBezTo>
                      <a:pt x="379745" y="551104"/>
                      <a:pt x="325393" y="551104"/>
                      <a:pt x="285295" y="580301"/>
                    </a:cubicBezTo>
                    <a:lnTo>
                      <a:pt x="168674" y="665214"/>
                    </a:lnTo>
                    <a:cubicBezTo>
                      <a:pt x="159209" y="672106"/>
                      <a:pt x="146383" y="672118"/>
                      <a:pt x="136905" y="665244"/>
                    </a:cubicBezTo>
                    <a:cubicBezTo>
                      <a:pt x="127427" y="658370"/>
                      <a:pt x="123454" y="646174"/>
                      <a:pt x="127065" y="635037"/>
                    </a:cubicBezTo>
                    <a:lnTo>
                      <a:pt x="171673" y="497451"/>
                    </a:lnTo>
                    <a:cubicBezTo>
                      <a:pt x="186982" y="450232"/>
                      <a:pt x="170192" y="398523"/>
                      <a:pt x="130064" y="369305"/>
                    </a:cubicBezTo>
                    <a:lnTo>
                      <a:pt x="13443" y="284391"/>
                    </a:lnTo>
                    <a:cubicBezTo>
                      <a:pt x="3961" y="277486"/>
                      <a:pt x="0" y="265264"/>
                      <a:pt x="3630" y="254110"/>
                    </a:cubicBezTo>
                    <a:cubicBezTo>
                      <a:pt x="7261" y="242956"/>
                      <a:pt x="17658" y="235407"/>
                      <a:pt x="29387" y="235407"/>
                    </a:cubicBezTo>
                    <a:lnTo>
                      <a:pt x="173413" y="235407"/>
                    </a:lnTo>
                    <a:cubicBezTo>
                      <a:pt x="223028" y="235407"/>
                      <a:pt x="266994" y="203442"/>
                      <a:pt x="282296" y="156245"/>
                    </a:cubicBezTo>
                    <a:lnTo>
                      <a:pt x="326904" y="18659"/>
                    </a:lnTo>
                    <a:cubicBezTo>
                      <a:pt x="330510" y="7535"/>
                      <a:pt x="340874" y="0"/>
                      <a:pt x="352569" y="0"/>
                    </a:cubicBezTo>
                    <a:cubicBezTo>
                      <a:pt x="364264" y="0"/>
                      <a:pt x="374628" y="7535"/>
                      <a:pt x="378234" y="18659"/>
                    </a:cubicBezTo>
                    <a:close/>
                  </a:path>
                </a:pathLst>
              </a:custGeom>
              <a:solidFill>
                <a:srgbClr val="59196F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228600" y="247650"/>
                <a:ext cx="355600" cy="3619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260"/>
                  </a:lnSpc>
                </a:pPr>
                <a:endParaRPr/>
              </a:p>
            </p:txBody>
          </p:sp>
        </p:grpSp>
      </p:grpSp>
      <p:pic>
        <p:nvPicPr>
          <p:cNvPr id="17" name="Picture 16" descr="A person with their arms up&#10;&#10;Description automatically generated">
            <a:extLst>
              <a:ext uri="{FF2B5EF4-FFF2-40B4-BE49-F238E27FC236}">
                <a16:creationId xmlns:a16="http://schemas.microsoft.com/office/drawing/2014/main" id="{044806F8-E7BF-B48D-07B7-1AE5091C8D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5925800" y="8462125"/>
            <a:ext cx="2362200" cy="182487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4454F69-EC42-3273-78BC-F9A1FA85B5F1}"/>
              </a:ext>
            </a:extLst>
          </p:cNvPr>
          <p:cNvSpPr txBox="1"/>
          <p:nvPr/>
        </p:nvSpPr>
        <p:spPr>
          <a:xfrm>
            <a:off x="6982997" y="406482"/>
            <a:ext cx="10853054" cy="2474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62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73" b="0" i="0" u="none" strike="noStrike" kern="1200" cap="none" spc="348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go Display Bold"/>
                <a:ea typeface="+mn-ea"/>
                <a:cs typeface="+mn-cs"/>
              </a:rPr>
              <a:t>FAÇA A DIFERENÇA COM UM PEQUENO GESTO!</a:t>
            </a: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0182FF04-DB4E-62A5-A54F-A9D0C329ACC3}"/>
              </a:ext>
            </a:extLst>
          </p:cNvPr>
          <p:cNvSpPr txBox="1"/>
          <p:nvPr/>
        </p:nvSpPr>
        <p:spPr>
          <a:xfrm>
            <a:off x="7620000" y="3616933"/>
            <a:ext cx="10058400" cy="430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30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spc="128" dirty="0">
                <a:solidFill>
                  <a:srgbClr val="00B050"/>
                </a:solidFill>
                <a:latin typeface="Canva Sans 2"/>
              </a:rPr>
              <a:t>Juntos Podemos </a:t>
            </a:r>
            <a:r>
              <a:rPr lang="en-US" sz="4000" b="1" spc="128" dirty="0" err="1">
                <a:solidFill>
                  <a:srgbClr val="00B050"/>
                </a:solidFill>
                <a:latin typeface="Canva Sans 2"/>
              </a:rPr>
              <a:t>transformar</a:t>
            </a:r>
            <a:r>
              <a:rPr lang="en-US" sz="4000" b="1" spc="128" dirty="0">
                <a:solidFill>
                  <a:srgbClr val="00B050"/>
                </a:solidFill>
                <a:latin typeface="Canva Sans 2"/>
              </a:rPr>
              <a:t> </a:t>
            </a:r>
            <a:r>
              <a:rPr lang="en-US" sz="4000" b="1" spc="128" dirty="0" err="1">
                <a:solidFill>
                  <a:srgbClr val="00B050"/>
                </a:solidFill>
                <a:latin typeface="Canva Sans 2"/>
              </a:rPr>
              <a:t>vidas</a:t>
            </a:r>
            <a:r>
              <a:rPr lang="en-US" sz="4000" b="1" spc="128" dirty="0">
                <a:solidFill>
                  <a:srgbClr val="00B050"/>
                </a:solidFill>
                <a:latin typeface="Canva Sans 2"/>
              </a:rPr>
              <a:t>!</a:t>
            </a:r>
            <a:endParaRPr kumimoji="0" lang="en-US" sz="4000" b="1" i="0" u="none" strike="noStrike" kern="1200" cap="none" spc="128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va Sans 2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579</Words>
  <Application>Microsoft Office PowerPoint</Application>
  <PresentationFormat>Custom</PresentationFormat>
  <Paragraphs>90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Sugo Display Bold</vt:lpstr>
      <vt:lpstr>Canva Sans 2</vt:lpstr>
      <vt:lpstr>Canva Sans 1 Bold</vt:lpstr>
      <vt:lpstr>Sugo Display</vt:lpstr>
      <vt:lpstr>Arial</vt:lpstr>
      <vt:lpstr>Codec Pro ExtraBold</vt:lpstr>
      <vt:lpstr>Calibri</vt:lpstr>
      <vt:lpstr>Canva Sans 1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Organic Child Psychology Presentation</dc:title>
  <dc:creator>Ainadine Juma</dc:creator>
  <cp:lastModifiedBy>Ainadine Juma</cp:lastModifiedBy>
  <cp:revision>7</cp:revision>
  <dcterms:created xsi:type="dcterms:W3CDTF">2006-08-16T00:00:00Z</dcterms:created>
  <dcterms:modified xsi:type="dcterms:W3CDTF">2024-09-06T20:34:50Z</dcterms:modified>
  <dc:identifier>DAGJI3ZcEeY</dc:identifier>
</cp:coreProperties>
</file>